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85" r:id="rId1"/>
    <p:sldMasterId id="2147487254" r:id="rId2"/>
    <p:sldMasterId id="2147487651" r:id="rId3"/>
    <p:sldMasterId id="2147487678" r:id="rId4"/>
    <p:sldMasterId id="2147487690" r:id="rId5"/>
    <p:sldMasterId id="2147487702" r:id="rId6"/>
    <p:sldMasterId id="2147487726" r:id="rId7"/>
    <p:sldMasterId id="2147487738" r:id="rId8"/>
    <p:sldMasterId id="2147487740" r:id="rId9"/>
    <p:sldMasterId id="2147487752" r:id="rId10"/>
    <p:sldMasterId id="2147487764" r:id="rId11"/>
    <p:sldMasterId id="2147487776" r:id="rId12"/>
    <p:sldMasterId id="2147487800" r:id="rId13"/>
    <p:sldMasterId id="2147488573" r:id="rId14"/>
    <p:sldMasterId id="2147488585" r:id="rId15"/>
    <p:sldMasterId id="2147488600" r:id="rId16"/>
    <p:sldMasterId id="2147488612" r:id="rId17"/>
    <p:sldMasterId id="2147488624" r:id="rId18"/>
    <p:sldMasterId id="2147488636" r:id="rId19"/>
    <p:sldMasterId id="2147488648" r:id="rId20"/>
    <p:sldMasterId id="2147488660" r:id="rId21"/>
  </p:sldMasterIdLst>
  <p:notesMasterIdLst>
    <p:notesMasterId r:id="rId71"/>
  </p:notesMasterIdLst>
  <p:handoutMasterIdLst>
    <p:handoutMasterId r:id="rId72"/>
  </p:handoutMasterIdLst>
  <p:sldIdLst>
    <p:sldId id="607" r:id="rId22"/>
    <p:sldId id="594" r:id="rId23"/>
    <p:sldId id="596" r:id="rId24"/>
    <p:sldId id="613" r:id="rId25"/>
    <p:sldId id="614" r:id="rId26"/>
    <p:sldId id="615" r:id="rId27"/>
    <p:sldId id="616" r:id="rId28"/>
    <p:sldId id="617" r:id="rId29"/>
    <p:sldId id="618" r:id="rId30"/>
    <p:sldId id="619" r:id="rId31"/>
    <p:sldId id="620" r:id="rId32"/>
    <p:sldId id="627" r:id="rId33"/>
    <p:sldId id="621" r:id="rId34"/>
    <p:sldId id="622" r:id="rId35"/>
    <p:sldId id="592" r:id="rId36"/>
    <p:sldId id="602" r:id="rId37"/>
    <p:sldId id="624" r:id="rId38"/>
    <p:sldId id="588" r:id="rId39"/>
    <p:sldId id="593" r:id="rId40"/>
    <p:sldId id="581" r:id="rId41"/>
    <p:sldId id="589" r:id="rId42"/>
    <p:sldId id="640" r:id="rId43"/>
    <p:sldId id="641" r:id="rId44"/>
    <p:sldId id="623" r:id="rId45"/>
    <p:sldId id="628" r:id="rId46"/>
    <p:sldId id="578" r:id="rId47"/>
    <p:sldId id="610" r:id="rId48"/>
    <p:sldId id="609" r:id="rId49"/>
    <p:sldId id="611" r:id="rId50"/>
    <p:sldId id="626" r:id="rId51"/>
    <p:sldId id="638" r:id="rId52"/>
    <p:sldId id="637" r:id="rId53"/>
    <p:sldId id="636" r:id="rId54"/>
    <p:sldId id="632" r:id="rId55"/>
    <p:sldId id="631" r:id="rId56"/>
    <p:sldId id="630" r:id="rId57"/>
    <p:sldId id="629" r:id="rId58"/>
    <p:sldId id="635" r:id="rId59"/>
    <p:sldId id="566" r:id="rId60"/>
    <p:sldId id="580" r:id="rId61"/>
    <p:sldId id="579" r:id="rId62"/>
    <p:sldId id="568" r:id="rId63"/>
    <p:sldId id="590" r:id="rId64"/>
    <p:sldId id="584" r:id="rId65"/>
    <p:sldId id="606" r:id="rId66"/>
    <p:sldId id="597" r:id="rId67"/>
    <p:sldId id="642" r:id="rId68"/>
    <p:sldId id="605" r:id="rId69"/>
    <p:sldId id="639" r:id="rId7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7C7B"/>
    <a:srgbClr val="870000"/>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016" autoAdjust="0"/>
  </p:normalViewPr>
  <p:slideViewPr>
    <p:cSldViewPr>
      <p:cViewPr>
        <p:scale>
          <a:sx n="95" d="100"/>
          <a:sy n="95" d="100"/>
        </p:scale>
        <p:origin x="-632" y="-120"/>
      </p:cViewPr>
      <p:guideLst>
        <p:guide orient="horz" pos="2160"/>
        <p:guide pos="2880"/>
      </p:guideLst>
    </p:cSldViewPr>
  </p:slideViewPr>
  <p:notesTextViewPr>
    <p:cViewPr>
      <p:scale>
        <a:sx n="100" d="100"/>
        <a:sy n="100" d="100"/>
      </p:scale>
      <p:origin x="0" y="0"/>
    </p:cViewPr>
  </p:notesTextViewPr>
  <p:sorterViewPr>
    <p:cViewPr>
      <p:scale>
        <a:sx n="65" d="100"/>
        <a:sy n="65" d="100"/>
      </p:scale>
      <p:origin x="0" y="2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70" Type="http://schemas.openxmlformats.org/officeDocument/2006/relationships/slide" Target="slides/slide4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6F414AD-7BBF-5B48-B049-4C71AE358E45}" type="datetimeFigureOut">
              <a:rPr lang="en-US"/>
              <a:pPr>
                <a:defRPr/>
              </a:pPr>
              <a:t>6/5/14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FB2E620-165E-EF4D-AABC-D8E7E78AD93D}" type="slidenum">
              <a:rPr lang="en-US"/>
              <a:pPr>
                <a:defRPr/>
              </a:pPr>
              <a:t>‹#›</a:t>
            </a:fld>
            <a:endParaRPr lang="en-US"/>
          </a:p>
        </p:txBody>
      </p:sp>
    </p:spTree>
    <p:extLst>
      <p:ext uri="{BB962C8B-B14F-4D97-AF65-F5344CB8AC3E}">
        <p14:creationId xmlns:p14="http://schemas.microsoft.com/office/powerpoint/2010/main" val="24128471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AD5EB3A8-E9A8-8345-B072-4A5363DBA79E}" type="datetimeFigureOut">
              <a:rPr lang="en-US"/>
              <a:pPr>
                <a:defRPr/>
              </a:pPr>
              <a:t>6/5/14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C8496DDE-DC50-E241-8A6A-2A6A9255167D}" type="slidenum">
              <a:rPr lang="en-US"/>
              <a:pPr>
                <a:defRPr/>
              </a:pPr>
              <a:t>‹#›</a:t>
            </a:fld>
            <a:endParaRPr lang="en-US"/>
          </a:p>
        </p:txBody>
      </p:sp>
    </p:spTree>
    <p:extLst>
      <p:ext uri="{BB962C8B-B14F-4D97-AF65-F5344CB8AC3E}">
        <p14:creationId xmlns:p14="http://schemas.microsoft.com/office/powerpoint/2010/main" val="34512224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
        <p:nvSpPr>
          <p:cNvPr id="8397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31863" eaLnBrk="0" hangingPunct="0">
              <a:defRPr sz="2400">
                <a:solidFill>
                  <a:schemeClr val="tx1"/>
                </a:solidFill>
                <a:latin typeface="Calibri" charset="0"/>
                <a:ea typeface="ＭＳ Ｐゴシック" charset="0"/>
                <a:cs typeface="ＭＳ Ｐゴシック" charset="0"/>
              </a:defRPr>
            </a:lvl1pPr>
            <a:lvl2pPr marL="742950" indent="-285750" defTabSz="931863" eaLnBrk="0" hangingPunct="0">
              <a:defRPr sz="2400">
                <a:solidFill>
                  <a:schemeClr val="tx1"/>
                </a:solidFill>
                <a:latin typeface="Calibri" charset="0"/>
                <a:ea typeface="ＭＳ Ｐゴシック" charset="0"/>
              </a:defRPr>
            </a:lvl2pPr>
            <a:lvl3pPr marL="1143000" indent="-228600" defTabSz="931863" eaLnBrk="0" hangingPunct="0">
              <a:defRPr sz="2400">
                <a:solidFill>
                  <a:schemeClr val="tx1"/>
                </a:solidFill>
                <a:latin typeface="Calibri" charset="0"/>
                <a:ea typeface="ＭＳ Ｐゴシック" charset="0"/>
              </a:defRPr>
            </a:lvl3pPr>
            <a:lvl4pPr marL="1600200" indent="-228600" defTabSz="931863" eaLnBrk="0" hangingPunct="0">
              <a:defRPr sz="2400">
                <a:solidFill>
                  <a:schemeClr val="tx1"/>
                </a:solidFill>
                <a:latin typeface="Calibri" charset="0"/>
                <a:ea typeface="ＭＳ Ｐゴシック" charset="0"/>
              </a:defRPr>
            </a:lvl4pPr>
            <a:lvl5pPr marL="2057400" indent="-228600" defTabSz="931863" eaLnBrk="0" hangingPunct="0">
              <a:defRPr sz="2400">
                <a:solidFill>
                  <a:schemeClr val="tx1"/>
                </a:solidFill>
                <a:latin typeface="Calibri"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6BFA53B5-278A-EC47-83B9-FD767F61D90C}" type="slidenum">
              <a:rPr lang="en-US" sz="1200">
                <a:solidFill>
                  <a:srgbClr val="000000"/>
                </a:solidFill>
                <a:latin typeface="Arial" charset="0"/>
              </a:rPr>
              <a:pPr algn="r" eaLnBrk="1" hangingPunct="1"/>
              <a:t>5</a:t>
            </a:fld>
            <a:endParaRPr lang="en-US" sz="1200">
              <a:solidFill>
                <a:srgbClr val="000000"/>
              </a:solidFill>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8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
        <p:nvSpPr>
          <p:cNvPr id="308227"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31863" eaLnBrk="0" hangingPunct="0">
              <a:defRPr sz="2400">
                <a:solidFill>
                  <a:schemeClr val="tx1"/>
                </a:solidFill>
                <a:latin typeface="Calibri" charset="0"/>
                <a:ea typeface="ＭＳ Ｐゴシック" charset="0"/>
                <a:cs typeface="ＭＳ Ｐゴシック" charset="0"/>
              </a:defRPr>
            </a:lvl1pPr>
            <a:lvl2pPr marL="742950" indent="-285750" defTabSz="931863" eaLnBrk="0" hangingPunct="0">
              <a:defRPr sz="2400">
                <a:solidFill>
                  <a:schemeClr val="tx1"/>
                </a:solidFill>
                <a:latin typeface="Calibri" charset="0"/>
                <a:ea typeface="ＭＳ Ｐゴシック" charset="0"/>
              </a:defRPr>
            </a:lvl2pPr>
            <a:lvl3pPr marL="1143000" indent="-228600" defTabSz="931863" eaLnBrk="0" hangingPunct="0">
              <a:defRPr sz="2400">
                <a:solidFill>
                  <a:schemeClr val="tx1"/>
                </a:solidFill>
                <a:latin typeface="Calibri" charset="0"/>
                <a:ea typeface="ＭＳ Ｐゴシック" charset="0"/>
              </a:defRPr>
            </a:lvl3pPr>
            <a:lvl4pPr marL="1600200" indent="-228600" defTabSz="931863" eaLnBrk="0" hangingPunct="0">
              <a:defRPr sz="2400">
                <a:solidFill>
                  <a:schemeClr val="tx1"/>
                </a:solidFill>
                <a:latin typeface="Calibri" charset="0"/>
                <a:ea typeface="ＭＳ Ｐゴシック" charset="0"/>
              </a:defRPr>
            </a:lvl4pPr>
            <a:lvl5pPr marL="2057400" indent="-228600" defTabSz="931863" eaLnBrk="0" hangingPunct="0">
              <a:defRPr sz="2400">
                <a:solidFill>
                  <a:schemeClr val="tx1"/>
                </a:solidFill>
                <a:latin typeface="Calibri"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7E16398C-A49F-FC42-A558-819CCC2F7037}" type="slidenum">
              <a:rPr lang="en-US" sz="1200">
                <a:solidFill>
                  <a:srgbClr val="000000"/>
                </a:solidFill>
                <a:latin typeface="Arial" charset="0"/>
              </a:rPr>
              <a:pPr algn="r" eaLnBrk="1" hangingPunct="1"/>
              <a:t>23</a:t>
            </a:fld>
            <a:endParaRPr lang="en-US" sz="1200">
              <a:solidFill>
                <a:srgbClr val="00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1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21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01418A9-1EC5-A341-A402-6144C41A9311}" type="slidenum">
              <a:rPr lang="en-US" sz="1200">
                <a:solidFill>
                  <a:srgbClr val="000000"/>
                </a:solidFill>
              </a:rPr>
              <a:pPr eaLnBrk="1" fontAlgn="base" hangingPunct="1">
                <a:spcBef>
                  <a:spcPct val="0"/>
                </a:spcBef>
                <a:spcAft>
                  <a:spcPct val="0"/>
                </a:spcAft>
              </a:pPr>
              <a:t>39</a:t>
            </a:fld>
            <a:endParaRPr 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6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Optional figure showing that MetPA indicates impact of sphingolipid metabolism, and vitamin B6 and amino acid metabolism on differences in sub-classes of AMD.  Analysis with MetPA use 199 KEGG Human cpds from FDR 335 (q=0.01) significant features. </a:t>
            </a:r>
          </a:p>
        </p:txBody>
      </p:sp>
      <p:sp>
        <p:nvSpPr>
          <p:cNvPr id="226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028E4E5F-7E36-F34F-BEF5-EBE013570E6E}" type="slidenum">
              <a:rPr lang="en-US" sz="1200">
                <a:solidFill>
                  <a:srgbClr val="000000"/>
                </a:solidFill>
              </a:rPr>
              <a:pPr eaLnBrk="1" fontAlgn="base" hangingPunct="1">
                <a:spcBef>
                  <a:spcPct val="0"/>
                </a:spcBef>
                <a:spcAft>
                  <a:spcPct val="0"/>
                </a:spcAft>
              </a:pPr>
              <a:t>43</a:t>
            </a:fld>
            <a:endParaRPr 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PlaceHolder 1"/>
          <p:cNvSpPr>
            <a:spLocks noGrp="1"/>
          </p:cNvSpPr>
          <p:nvPr>
            <p:ph type="body"/>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t" anchorCtr="0" compatLnSpc="1">
            <a:prstTxWarp prst="textNoShape">
              <a:avLst/>
            </a:prstTxWarp>
          </a:bodyPr>
          <a:lstStyle/>
          <a:p>
            <a:r>
              <a:rPr lang="en-US" sz="1500">
                <a:latin typeface="Calibri" charset="0"/>
              </a:rPr>
              <a:t>Mummichog redefines the work flow of untargeted metabolomics.</a:t>
            </a:r>
            <a:endParaRPr lang="en-US">
              <a:latin typeface="Calibri" charset="0"/>
            </a:endParaRPr>
          </a:p>
          <a:p>
            <a:endParaRPr lang="en-US">
              <a:latin typeface="Calibri" charset="0"/>
            </a:endParaRPr>
          </a:p>
          <a:p>
            <a:r>
              <a:rPr lang="en-US" sz="1500">
                <a:latin typeface="Calibri" charset="0"/>
              </a:rPr>
              <a:t>A) In the work flow of untargeted metabolomics, the conventional approach requires the metabolites to be identified before pathway/network analysis, while mummichog (blue arrow) predicts functional activity bypassing metabolite identification. </a:t>
            </a:r>
            <a:endParaRPr lang="en-US">
              <a:latin typeface="Calibri" charset="0"/>
            </a:endParaRPr>
          </a:p>
          <a:p>
            <a:r>
              <a:rPr lang="en-US" sz="1500">
                <a:latin typeface="Calibri" charset="0"/>
              </a:rPr>
              <a:t>B) Each row of dots represent possible matches of metabolites from one m/z feature, red the true metabolite, gray the false matches. The conventional approach first requires the identification of metabolites before mapping them to the metabolic network.</a:t>
            </a:r>
            <a:endParaRPr lang="en-US">
              <a:latin typeface="Calibri" charset="0"/>
            </a:endParaRPr>
          </a:p>
          <a:p>
            <a:r>
              <a:rPr lang="en-US" sz="1500">
                <a:latin typeface="Calibri" charset="0"/>
              </a:rPr>
              <a:t>C) mummichog maps all possible metabolite matches to the network and looks for local enrichment, which reflects the true activity because the false matches will distribute randomly.</a:t>
            </a:r>
            <a:endParaRPr 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PlaceHolder 1"/>
          <p:cNvSpPr>
            <a:spLocks noGrp="1"/>
          </p:cNvSpPr>
          <p:nvPr>
            <p:ph type="body"/>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t" anchorCtr="0" compatLnSpc="1">
            <a:prstTxWarp prst="textNoShape">
              <a:avLst/>
            </a:prstTxWarp>
          </a:bodyPr>
          <a:lstStyle/>
          <a:p>
            <a:r>
              <a:rPr lang="en-US">
                <a:latin typeface="Calibri" charset="0"/>
              </a:rPr>
              <a:t>Metabolic activity network in dendritic cells stimulated by yellow fever virus.</a:t>
            </a:r>
          </a:p>
          <a:p>
            <a:r>
              <a:rPr lang="en-US">
                <a:latin typeface="Calibri" charset="0"/>
              </a:rPr>
              <a:t>A) Prediction by mummichog directly from m/z feature tables (cell extracts after 6 hours of infection). Metabolites are colored according to log2 fold change. </a:t>
            </a:r>
          </a:p>
          <a:p>
            <a:r>
              <a:rPr lang="en-US">
                <a:latin typeface="Calibri" charset="0"/>
              </a:rPr>
              <a:t>B) Further investigation was focused on the subnetwork on the right. Glutamate was not significantly altered, but included for network connectivity. All the metabolites, except glutamylcysteine and thyroxine, were confirmed using tandem mass spectrometry.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1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41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0D52AC0-DBC3-9F44-A1A2-D74625AE4829}" type="slidenum">
              <a:rPr lang="en-US" sz="1200">
                <a:solidFill>
                  <a:srgbClr val="000000"/>
                </a:solidFill>
              </a:rPr>
              <a:pPr eaLnBrk="1" fontAlgn="base" hangingPunct="1">
                <a:spcBef>
                  <a:spcPct val="0"/>
                </a:spcBef>
                <a:spcAft>
                  <a:spcPct val="0"/>
                </a:spcAft>
              </a:pPr>
              <a:t>48</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
        <p:nvSpPr>
          <p:cNvPr id="9113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31863" eaLnBrk="0" hangingPunct="0">
              <a:defRPr sz="2400">
                <a:solidFill>
                  <a:schemeClr val="tx1"/>
                </a:solidFill>
                <a:latin typeface="Calibri" charset="0"/>
                <a:ea typeface="ＭＳ Ｐゴシック" charset="0"/>
                <a:cs typeface="ＭＳ Ｐゴシック" charset="0"/>
              </a:defRPr>
            </a:lvl1pPr>
            <a:lvl2pPr marL="742950" indent="-285750" defTabSz="931863" eaLnBrk="0" hangingPunct="0">
              <a:defRPr sz="2400">
                <a:solidFill>
                  <a:schemeClr val="tx1"/>
                </a:solidFill>
                <a:latin typeface="Calibri" charset="0"/>
                <a:ea typeface="ＭＳ Ｐゴシック" charset="0"/>
              </a:defRPr>
            </a:lvl2pPr>
            <a:lvl3pPr marL="1143000" indent="-228600" defTabSz="931863" eaLnBrk="0" hangingPunct="0">
              <a:defRPr sz="2400">
                <a:solidFill>
                  <a:schemeClr val="tx1"/>
                </a:solidFill>
                <a:latin typeface="Calibri" charset="0"/>
                <a:ea typeface="ＭＳ Ｐゴシック" charset="0"/>
              </a:defRPr>
            </a:lvl3pPr>
            <a:lvl4pPr marL="1600200" indent="-228600" defTabSz="931863" eaLnBrk="0" hangingPunct="0">
              <a:defRPr sz="2400">
                <a:solidFill>
                  <a:schemeClr val="tx1"/>
                </a:solidFill>
                <a:latin typeface="Calibri" charset="0"/>
                <a:ea typeface="ＭＳ Ｐゴシック" charset="0"/>
              </a:defRPr>
            </a:lvl4pPr>
            <a:lvl5pPr marL="2057400" indent="-228600" defTabSz="931863" eaLnBrk="0" hangingPunct="0">
              <a:defRPr sz="2400">
                <a:solidFill>
                  <a:schemeClr val="tx1"/>
                </a:solidFill>
                <a:latin typeface="Calibri"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B4DFBCE0-4EB6-5D44-8F7C-84394FD4B88C}" type="slidenum">
              <a:rPr lang="en-US" sz="1200">
                <a:solidFill>
                  <a:srgbClr val="000000"/>
                </a:solidFill>
                <a:latin typeface="Arial" charset="0"/>
              </a:rPr>
              <a:pPr algn="r" eaLnBrk="1" hangingPunct="1"/>
              <a:t>11</a:t>
            </a:fld>
            <a:endParaRPr lang="en-US" sz="1200">
              <a:solidFill>
                <a:srgbClr val="000000"/>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
        <p:nvSpPr>
          <p:cNvPr id="93187"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31863" eaLnBrk="0" hangingPunct="0">
              <a:defRPr sz="2400">
                <a:solidFill>
                  <a:schemeClr val="tx1"/>
                </a:solidFill>
                <a:latin typeface="Calibri" charset="0"/>
                <a:ea typeface="ＭＳ Ｐゴシック" charset="0"/>
                <a:cs typeface="ＭＳ Ｐゴシック" charset="0"/>
              </a:defRPr>
            </a:lvl1pPr>
            <a:lvl2pPr marL="742950" indent="-285750" defTabSz="931863" eaLnBrk="0" hangingPunct="0">
              <a:defRPr sz="2400">
                <a:solidFill>
                  <a:schemeClr val="tx1"/>
                </a:solidFill>
                <a:latin typeface="Calibri" charset="0"/>
                <a:ea typeface="ＭＳ Ｐゴシック" charset="0"/>
              </a:defRPr>
            </a:lvl2pPr>
            <a:lvl3pPr marL="1143000" indent="-228600" defTabSz="931863" eaLnBrk="0" hangingPunct="0">
              <a:defRPr sz="2400">
                <a:solidFill>
                  <a:schemeClr val="tx1"/>
                </a:solidFill>
                <a:latin typeface="Calibri" charset="0"/>
                <a:ea typeface="ＭＳ Ｐゴシック" charset="0"/>
              </a:defRPr>
            </a:lvl3pPr>
            <a:lvl4pPr marL="1600200" indent="-228600" defTabSz="931863" eaLnBrk="0" hangingPunct="0">
              <a:defRPr sz="2400">
                <a:solidFill>
                  <a:schemeClr val="tx1"/>
                </a:solidFill>
                <a:latin typeface="Calibri" charset="0"/>
                <a:ea typeface="ＭＳ Ｐゴシック" charset="0"/>
              </a:defRPr>
            </a:lvl4pPr>
            <a:lvl5pPr marL="2057400" indent="-228600" defTabSz="931863" eaLnBrk="0" hangingPunct="0">
              <a:defRPr sz="2400">
                <a:solidFill>
                  <a:schemeClr val="tx1"/>
                </a:solidFill>
                <a:latin typeface="Calibri"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5B664E42-553D-A241-AE91-46BD73DEEAE1}" type="slidenum">
              <a:rPr lang="en-US" sz="1200">
                <a:solidFill>
                  <a:srgbClr val="000000"/>
                </a:solidFill>
                <a:latin typeface="Arial" charset="0"/>
              </a:rPr>
              <a:pPr algn="r" eaLnBrk="1" hangingPunct="1"/>
              <a:t>13</a:t>
            </a:fld>
            <a:endParaRPr lang="en-US" sz="1200">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
        <p:nvSpPr>
          <p:cNvPr id="95235"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49325" eaLnBrk="0" hangingPunct="0">
              <a:defRPr sz="2400">
                <a:solidFill>
                  <a:schemeClr val="tx1"/>
                </a:solidFill>
                <a:latin typeface="Calibri" charset="0"/>
                <a:ea typeface="ＭＳ Ｐゴシック" charset="0"/>
                <a:cs typeface="ＭＳ Ｐゴシック" charset="0"/>
              </a:defRPr>
            </a:lvl1pPr>
            <a:lvl2pPr marL="742950" indent="-285750" defTabSz="949325" eaLnBrk="0" hangingPunct="0">
              <a:defRPr sz="2400">
                <a:solidFill>
                  <a:schemeClr val="tx1"/>
                </a:solidFill>
                <a:latin typeface="Calibri" charset="0"/>
                <a:ea typeface="ＭＳ Ｐゴシック" charset="0"/>
              </a:defRPr>
            </a:lvl2pPr>
            <a:lvl3pPr marL="1143000" indent="-228600" defTabSz="949325" eaLnBrk="0" hangingPunct="0">
              <a:defRPr sz="2400">
                <a:solidFill>
                  <a:schemeClr val="tx1"/>
                </a:solidFill>
                <a:latin typeface="Calibri" charset="0"/>
                <a:ea typeface="ＭＳ Ｐゴシック" charset="0"/>
              </a:defRPr>
            </a:lvl3pPr>
            <a:lvl4pPr marL="1600200" indent="-228600" defTabSz="949325" eaLnBrk="0" hangingPunct="0">
              <a:defRPr sz="2400">
                <a:solidFill>
                  <a:schemeClr val="tx1"/>
                </a:solidFill>
                <a:latin typeface="Calibri" charset="0"/>
                <a:ea typeface="ＭＳ Ｐゴシック" charset="0"/>
              </a:defRPr>
            </a:lvl4pPr>
            <a:lvl5pPr marL="2057400" indent="-228600" defTabSz="949325" eaLnBrk="0" hangingPunct="0">
              <a:defRPr sz="2400">
                <a:solidFill>
                  <a:schemeClr val="tx1"/>
                </a:solidFill>
                <a:latin typeface="Calibri" charset="0"/>
                <a:ea typeface="ＭＳ Ｐゴシック" charset="0"/>
              </a:defRPr>
            </a:lvl5pPr>
            <a:lvl6pPr marL="2514600" indent="-228600" defTabSz="9493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493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493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49325"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20B2584B-8781-6949-AF92-B2D83FEC3BE2}" type="slidenum">
              <a:rPr lang="en-US" sz="1200">
                <a:solidFill>
                  <a:srgbClr val="000000"/>
                </a:solidFill>
                <a:latin typeface="Arial" charset="0"/>
              </a:rPr>
              <a:pPr algn="r" eaLnBrk="1" hangingPunct="1"/>
              <a:t>14</a:t>
            </a:fld>
            <a:endParaRPr lang="en-US" sz="1200">
              <a:solidFill>
                <a:srgbClr val="000000"/>
              </a:solidFill>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4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
        <p:nvSpPr>
          <p:cNvPr id="23449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b"/>
          <a:lstStyle>
            <a:lvl1pPr defTabSz="949325" eaLnBrk="0" hangingPunct="0">
              <a:defRPr sz="2400">
                <a:solidFill>
                  <a:schemeClr val="tx1"/>
                </a:solidFill>
                <a:latin typeface="Calibri" charset="0"/>
                <a:ea typeface="ＭＳ Ｐゴシック" charset="0"/>
                <a:cs typeface="ＭＳ Ｐゴシック" charset="0"/>
              </a:defRPr>
            </a:lvl1pPr>
            <a:lvl2pPr marL="742950" indent="-285750" defTabSz="949325" eaLnBrk="0" hangingPunct="0">
              <a:defRPr sz="2400">
                <a:solidFill>
                  <a:schemeClr val="tx1"/>
                </a:solidFill>
                <a:latin typeface="Calibri" charset="0"/>
                <a:ea typeface="ＭＳ Ｐゴシック" charset="0"/>
              </a:defRPr>
            </a:lvl2pPr>
            <a:lvl3pPr marL="1143000" indent="-228600" defTabSz="949325" eaLnBrk="0" hangingPunct="0">
              <a:defRPr sz="2400">
                <a:solidFill>
                  <a:schemeClr val="tx1"/>
                </a:solidFill>
                <a:latin typeface="Calibri" charset="0"/>
                <a:ea typeface="ＭＳ Ｐゴシック" charset="0"/>
              </a:defRPr>
            </a:lvl3pPr>
            <a:lvl4pPr marL="1600200" indent="-228600" defTabSz="949325" eaLnBrk="0" hangingPunct="0">
              <a:defRPr sz="2400">
                <a:solidFill>
                  <a:schemeClr val="tx1"/>
                </a:solidFill>
                <a:latin typeface="Calibri" charset="0"/>
                <a:ea typeface="ＭＳ Ｐゴシック" charset="0"/>
              </a:defRPr>
            </a:lvl4pPr>
            <a:lvl5pPr marL="2057400" indent="-228600" defTabSz="949325" eaLnBrk="0" hangingPunct="0">
              <a:defRPr sz="2400">
                <a:solidFill>
                  <a:schemeClr val="tx1"/>
                </a:solidFill>
                <a:latin typeface="Calibri" charset="0"/>
                <a:ea typeface="ＭＳ Ｐゴシック" charset="0"/>
              </a:defRPr>
            </a:lvl5pPr>
            <a:lvl6pPr marL="2514600" indent="-228600" defTabSz="9493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493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493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49325"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8A2D0FEC-C4D9-7649-A158-22F1E8D2A6A5}" type="slidenum">
              <a:rPr lang="en-US" sz="1200">
                <a:solidFill>
                  <a:srgbClr val="000000"/>
                </a:solidFill>
                <a:latin typeface="Arial" charset="0"/>
              </a:rPr>
              <a:pPr algn="r" eaLnBrk="1" hangingPunct="1"/>
              <a:t>15</a:t>
            </a:fld>
            <a:endParaRPr lang="en-US" sz="1200">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
        <p:nvSpPr>
          <p:cNvPr id="98307"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31863" eaLnBrk="0" hangingPunct="0">
              <a:defRPr sz="2400">
                <a:solidFill>
                  <a:schemeClr val="tx1"/>
                </a:solidFill>
                <a:latin typeface="Calibri" charset="0"/>
                <a:ea typeface="ＭＳ Ｐゴシック" charset="0"/>
                <a:cs typeface="ＭＳ Ｐゴシック" charset="0"/>
              </a:defRPr>
            </a:lvl1pPr>
            <a:lvl2pPr marL="742950" indent="-285750" defTabSz="931863" eaLnBrk="0" hangingPunct="0">
              <a:defRPr sz="2400">
                <a:solidFill>
                  <a:schemeClr val="tx1"/>
                </a:solidFill>
                <a:latin typeface="Calibri" charset="0"/>
                <a:ea typeface="ＭＳ Ｐゴシック" charset="0"/>
              </a:defRPr>
            </a:lvl2pPr>
            <a:lvl3pPr marL="1143000" indent="-228600" defTabSz="931863" eaLnBrk="0" hangingPunct="0">
              <a:defRPr sz="2400">
                <a:solidFill>
                  <a:schemeClr val="tx1"/>
                </a:solidFill>
                <a:latin typeface="Calibri" charset="0"/>
                <a:ea typeface="ＭＳ Ｐゴシック" charset="0"/>
              </a:defRPr>
            </a:lvl3pPr>
            <a:lvl4pPr marL="1600200" indent="-228600" defTabSz="931863" eaLnBrk="0" hangingPunct="0">
              <a:defRPr sz="2400">
                <a:solidFill>
                  <a:schemeClr val="tx1"/>
                </a:solidFill>
                <a:latin typeface="Calibri" charset="0"/>
                <a:ea typeface="ＭＳ Ｐゴシック" charset="0"/>
              </a:defRPr>
            </a:lvl4pPr>
            <a:lvl5pPr marL="2057400" indent="-228600" defTabSz="931863" eaLnBrk="0" hangingPunct="0">
              <a:defRPr sz="2400">
                <a:solidFill>
                  <a:schemeClr val="tx1"/>
                </a:solidFill>
                <a:latin typeface="Calibri"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672C4624-E148-4C4F-9281-67DA7B454299}" type="slidenum">
              <a:rPr lang="en-US" sz="1200">
                <a:solidFill>
                  <a:srgbClr val="000000"/>
                </a:solidFill>
                <a:latin typeface="Arial" charset="0"/>
              </a:rPr>
              <a:pPr algn="r" eaLnBrk="1" hangingPunct="1"/>
              <a:t>17</a:t>
            </a:fld>
            <a:endParaRPr lang="en-US" sz="1200">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This slide illustrates the characteristics of the high-resolution metabolomics data obtained for the 174 subclinical CVD analyzed to date.</a:t>
            </a:r>
          </a:p>
          <a:p>
            <a:r>
              <a:rPr lang="en-US">
                <a:latin typeface="Calibri" charset="0"/>
              </a:rPr>
              <a:t>Important characteristics:  Improved detection; many metabolomics methods only provide 300 metabolites.  Method using high-resolution mass spectrometry, triplicate analysis and improved data extraction methods (Uppal et al, BMC Bioinformatics, in press) detects over 30,000 ions.  While some ions are derived from the same chemical, correlation analyses show that most represent unique chemical entities and consistent with detection of &gt;20,000 metabolites.</a:t>
            </a:r>
          </a:p>
          <a:p>
            <a:r>
              <a:rPr lang="en-US">
                <a:latin typeface="Calibri" charset="0"/>
              </a:rPr>
              <a:t>For more conservative statistical analyses, &gt;6000 ions have CV &lt; 10% and &gt;8000 have &lt;5% missing values; these are enriched in intermediary metabolites and include high-resolution matches to more than half of the chemicals in the KEGG human metabolic pathways.</a:t>
            </a:r>
          </a:p>
        </p:txBody>
      </p:sp>
      <p:sp>
        <p:nvSpPr>
          <p:cNvPr id="205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CC7B648-4D25-4C4A-9232-1F648369516E}" type="slidenum">
              <a:rPr lang="en-US" sz="1200">
                <a:solidFill>
                  <a:srgbClr val="000000"/>
                </a:solidFill>
              </a:rPr>
              <a:pPr eaLnBrk="1" fontAlgn="base" hangingPunct="1">
                <a:spcBef>
                  <a:spcPct val="0"/>
                </a:spcBef>
                <a:spcAft>
                  <a:spcPct val="0"/>
                </a:spcAft>
              </a:pPr>
              <a:t>19</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4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cs typeface="Arial" charset="0"/>
              </a:rPr>
              <a:t>The high-resolution metabolomics platform provides precise metabolic phenotyping to support personalized management in HD; ions detected match more than half of the known human intermediary metabolites and include metabolites from most human metabolic pathways. </a:t>
            </a:r>
            <a:endParaRPr lang="en-US">
              <a:latin typeface="Calibri" charset="0"/>
            </a:endParaRPr>
          </a:p>
        </p:txBody>
      </p:sp>
      <p:sp>
        <p:nvSpPr>
          <p:cNvPr id="4" name="Slide Number Placeholder 3"/>
          <p:cNvSpPr>
            <a:spLocks noGrp="1"/>
          </p:cNvSpPr>
          <p:nvPr>
            <p:ph type="sldNum" sz="quarter" idx="5"/>
          </p:nvPr>
        </p:nvSpPr>
        <p:spPr/>
        <p:txBody>
          <a:bodyPr/>
          <a:lstStyle/>
          <a:p>
            <a:pPr>
              <a:defRPr/>
            </a:pPr>
            <a:fld id="{A2BB8D93-76C8-2C41-BCD6-BD49E8D631A6}" type="slidenum">
              <a:rPr lang="en-US" smtClean="0">
                <a:solidFill>
                  <a:prstClr val="black"/>
                </a:solidFill>
                <a:latin typeface="Calibri"/>
              </a:rPr>
              <a:pPr>
                <a:defRPr/>
              </a:pPr>
              <a:t>20</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9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
        <p:nvSpPr>
          <p:cNvPr id="299011"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defTabSz="931863" eaLnBrk="0" hangingPunct="0">
              <a:defRPr sz="2400">
                <a:solidFill>
                  <a:schemeClr val="tx1"/>
                </a:solidFill>
                <a:latin typeface="Calibri" charset="0"/>
                <a:ea typeface="ＭＳ Ｐゴシック" charset="0"/>
                <a:cs typeface="ＭＳ Ｐゴシック" charset="0"/>
              </a:defRPr>
            </a:lvl1pPr>
            <a:lvl2pPr marL="742950" indent="-285750" defTabSz="931863" eaLnBrk="0" hangingPunct="0">
              <a:defRPr sz="2400">
                <a:solidFill>
                  <a:schemeClr val="tx1"/>
                </a:solidFill>
                <a:latin typeface="Calibri" charset="0"/>
                <a:ea typeface="ＭＳ Ｐゴシック" charset="0"/>
              </a:defRPr>
            </a:lvl2pPr>
            <a:lvl3pPr marL="1143000" indent="-228600" defTabSz="931863" eaLnBrk="0" hangingPunct="0">
              <a:defRPr sz="2400">
                <a:solidFill>
                  <a:schemeClr val="tx1"/>
                </a:solidFill>
                <a:latin typeface="Calibri" charset="0"/>
                <a:ea typeface="ＭＳ Ｐゴシック" charset="0"/>
              </a:defRPr>
            </a:lvl3pPr>
            <a:lvl4pPr marL="1600200" indent="-228600" defTabSz="931863" eaLnBrk="0" hangingPunct="0">
              <a:defRPr sz="2400">
                <a:solidFill>
                  <a:schemeClr val="tx1"/>
                </a:solidFill>
                <a:latin typeface="Calibri" charset="0"/>
                <a:ea typeface="ＭＳ Ｐゴシック" charset="0"/>
              </a:defRPr>
            </a:lvl4pPr>
            <a:lvl5pPr marL="2057400" indent="-228600" defTabSz="931863" eaLnBrk="0" hangingPunct="0">
              <a:defRPr sz="2400">
                <a:solidFill>
                  <a:schemeClr val="tx1"/>
                </a:solidFill>
                <a:latin typeface="Calibri"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fld id="{BEAA4AEE-9053-FD42-AEF3-D7710AB0C220}" type="slidenum">
              <a:rPr lang="en-US" sz="1200" smtClean="0">
                <a:solidFill>
                  <a:srgbClr val="000000"/>
                </a:solidFill>
                <a:latin typeface="Arial" charset="0"/>
              </a:rPr>
              <a:pPr algn="r" eaLnBrk="1" hangingPunct="1"/>
              <a:t>22</a:t>
            </a:fld>
            <a:endParaRPr lang="en-US" sz="1200" smtClean="0">
              <a:solidFill>
                <a:srgbClr val="00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5D5327-5C91-7349-BA81-DA07F4BD1304}" type="slidenum">
              <a:rPr lang="en-US"/>
              <a:pPr>
                <a:defRPr/>
              </a:pPr>
              <a:t>‹#›</a:t>
            </a:fld>
            <a:endParaRPr lang="en-US"/>
          </a:p>
        </p:txBody>
      </p:sp>
    </p:spTree>
    <p:extLst>
      <p:ext uri="{BB962C8B-B14F-4D97-AF65-F5344CB8AC3E}">
        <p14:creationId xmlns:p14="http://schemas.microsoft.com/office/powerpoint/2010/main" val="146536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5D6031-A59A-FC46-939F-73E901A95D3B}" type="slidenum">
              <a:rPr lang="en-US"/>
              <a:pPr>
                <a:defRPr/>
              </a:pPr>
              <a:t>‹#›</a:t>
            </a:fld>
            <a:endParaRPr lang="en-US"/>
          </a:p>
        </p:txBody>
      </p:sp>
    </p:spTree>
    <p:extLst>
      <p:ext uri="{BB962C8B-B14F-4D97-AF65-F5344CB8AC3E}">
        <p14:creationId xmlns:p14="http://schemas.microsoft.com/office/powerpoint/2010/main" val="38647119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F41854-879B-6942-914D-8626B8607A7A}"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D49DFF-170B-B649-AC5F-93E67BA6EF54}" type="slidenum">
              <a:rPr lang="en-US"/>
              <a:pPr>
                <a:defRPr/>
              </a:pPr>
              <a:t>‹#›</a:t>
            </a:fld>
            <a:endParaRPr lang="en-US"/>
          </a:p>
        </p:txBody>
      </p:sp>
    </p:spTree>
    <p:extLst>
      <p:ext uri="{BB962C8B-B14F-4D97-AF65-F5344CB8AC3E}">
        <p14:creationId xmlns:p14="http://schemas.microsoft.com/office/powerpoint/2010/main" val="19396991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8723334-DFC5-264D-A491-E5B410A14B74}" type="slidenum">
              <a:rPr lang="en-US"/>
              <a:pPr>
                <a:defRPr/>
              </a:pPr>
              <a:t>‹#›</a:t>
            </a:fld>
            <a:endParaRPr lang="en-US"/>
          </a:p>
        </p:txBody>
      </p:sp>
    </p:spTree>
    <p:extLst>
      <p:ext uri="{BB962C8B-B14F-4D97-AF65-F5344CB8AC3E}">
        <p14:creationId xmlns:p14="http://schemas.microsoft.com/office/powerpoint/2010/main" val="30579627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38AA0A8B-F406-004D-BA02-2907D87A4DA6}" type="slidenum">
              <a:rPr lang="en-US"/>
              <a:pPr>
                <a:defRPr/>
              </a:pPr>
              <a:t>‹#›</a:t>
            </a:fld>
            <a:endParaRPr lang="en-US"/>
          </a:p>
        </p:txBody>
      </p:sp>
    </p:spTree>
    <p:extLst>
      <p:ext uri="{BB962C8B-B14F-4D97-AF65-F5344CB8AC3E}">
        <p14:creationId xmlns:p14="http://schemas.microsoft.com/office/powerpoint/2010/main" val="115319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CDD67A5-77C1-834F-9EA6-FEE9536C61F8}" type="slidenum">
              <a:rPr lang="en-US"/>
              <a:pPr>
                <a:defRPr/>
              </a:pPr>
              <a:t>‹#›</a:t>
            </a:fld>
            <a:endParaRPr lang="en-US"/>
          </a:p>
        </p:txBody>
      </p:sp>
    </p:spTree>
    <p:extLst>
      <p:ext uri="{BB962C8B-B14F-4D97-AF65-F5344CB8AC3E}">
        <p14:creationId xmlns:p14="http://schemas.microsoft.com/office/powerpoint/2010/main" val="1634064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6D4DE94D-2D6C-CB44-B060-1AA650B1B317}" type="slidenum">
              <a:rPr lang="en-US"/>
              <a:pPr>
                <a:defRPr/>
              </a:pPr>
              <a:t>‹#›</a:t>
            </a:fld>
            <a:endParaRPr lang="en-US"/>
          </a:p>
        </p:txBody>
      </p:sp>
    </p:spTree>
    <p:extLst>
      <p:ext uri="{BB962C8B-B14F-4D97-AF65-F5344CB8AC3E}">
        <p14:creationId xmlns:p14="http://schemas.microsoft.com/office/powerpoint/2010/main" val="20544284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D7549E19-BD90-7C44-9C28-0C17067D005B}" type="slidenum">
              <a:rPr lang="en-US"/>
              <a:pPr>
                <a:defRPr/>
              </a:pPr>
              <a:t>‹#›</a:t>
            </a:fld>
            <a:endParaRPr lang="en-US"/>
          </a:p>
        </p:txBody>
      </p:sp>
    </p:spTree>
    <p:extLst>
      <p:ext uri="{BB962C8B-B14F-4D97-AF65-F5344CB8AC3E}">
        <p14:creationId xmlns:p14="http://schemas.microsoft.com/office/powerpoint/2010/main" val="40263204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05248C98-AB45-C64B-AE00-4408A978464D}" type="slidenum">
              <a:rPr lang="en-US"/>
              <a:pPr>
                <a:defRPr/>
              </a:pPr>
              <a:t>‹#›</a:t>
            </a:fld>
            <a:endParaRPr lang="en-US"/>
          </a:p>
        </p:txBody>
      </p:sp>
    </p:spTree>
    <p:extLst>
      <p:ext uri="{BB962C8B-B14F-4D97-AF65-F5344CB8AC3E}">
        <p14:creationId xmlns:p14="http://schemas.microsoft.com/office/powerpoint/2010/main" val="13864270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5474A9FC-85DA-D942-9A5F-9849DB2ADA68}" type="slidenum">
              <a:rPr lang="en-US"/>
              <a:pPr>
                <a:defRPr/>
              </a:pPr>
              <a:t>‹#›</a:t>
            </a:fld>
            <a:endParaRPr lang="en-US"/>
          </a:p>
        </p:txBody>
      </p:sp>
    </p:spTree>
    <p:extLst>
      <p:ext uri="{BB962C8B-B14F-4D97-AF65-F5344CB8AC3E}">
        <p14:creationId xmlns:p14="http://schemas.microsoft.com/office/powerpoint/2010/main" val="8242814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90991FCE-56FD-4241-A3ED-75FA7F5F0D7D}" type="slidenum">
              <a:rPr lang="en-US"/>
              <a:pPr>
                <a:defRPr/>
              </a:pPr>
              <a:t>‹#›</a:t>
            </a:fld>
            <a:endParaRPr lang="en-US"/>
          </a:p>
        </p:txBody>
      </p:sp>
    </p:spTree>
    <p:extLst>
      <p:ext uri="{BB962C8B-B14F-4D97-AF65-F5344CB8AC3E}">
        <p14:creationId xmlns:p14="http://schemas.microsoft.com/office/powerpoint/2010/main" val="3932010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8C2ED094-0C0D-5E40-8780-5EB95A9BBA4F}" type="slidenum">
              <a:rPr lang="en-US"/>
              <a:pPr>
                <a:defRPr/>
              </a:pPr>
              <a:t>‹#›</a:t>
            </a:fld>
            <a:endParaRPr lang="en-US"/>
          </a:p>
        </p:txBody>
      </p:sp>
    </p:spTree>
    <p:extLst>
      <p:ext uri="{BB962C8B-B14F-4D97-AF65-F5344CB8AC3E}">
        <p14:creationId xmlns:p14="http://schemas.microsoft.com/office/powerpoint/2010/main" val="1148592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699B1D-697D-3348-9BC4-43D93C608292}" type="slidenum">
              <a:rPr lang="en-US"/>
              <a:pPr>
                <a:defRPr/>
              </a:pPr>
              <a:t>‹#›</a:t>
            </a:fld>
            <a:endParaRPr lang="en-US"/>
          </a:p>
        </p:txBody>
      </p:sp>
    </p:spTree>
    <p:extLst>
      <p:ext uri="{BB962C8B-B14F-4D97-AF65-F5344CB8AC3E}">
        <p14:creationId xmlns:p14="http://schemas.microsoft.com/office/powerpoint/2010/main" val="36810129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0B337337-D16E-AF49-808E-4AB6F93CC02A}" type="slidenum">
              <a:rPr lang="en-US"/>
              <a:pPr>
                <a:defRPr/>
              </a:pPr>
              <a:t>‹#›</a:t>
            </a:fld>
            <a:endParaRPr lang="en-US"/>
          </a:p>
        </p:txBody>
      </p:sp>
    </p:spTree>
    <p:extLst>
      <p:ext uri="{BB962C8B-B14F-4D97-AF65-F5344CB8AC3E}">
        <p14:creationId xmlns:p14="http://schemas.microsoft.com/office/powerpoint/2010/main" val="3066298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B1CD5BF6-F8D0-C447-A7ED-DCBBA881435B}" type="slidenum">
              <a:rPr lang="en-US"/>
              <a:pPr>
                <a:defRPr/>
              </a:pPr>
              <a:t>‹#›</a:t>
            </a:fld>
            <a:endParaRPr lang="en-US"/>
          </a:p>
        </p:txBody>
      </p:sp>
    </p:spTree>
    <p:extLst>
      <p:ext uri="{BB962C8B-B14F-4D97-AF65-F5344CB8AC3E}">
        <p14:creationId xmlns:p14="http://schemas.microsoft.com/office/powerpoint/2010/main" val="8543480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C03E85C8-A294-6941-9081-7DCA20A302BE}"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5254ABD-0B51-744B-9B26-38EA85E98BC5}" type="slidenum">
              <a:rPr lang="en-US"/>
              <a:pPr>
                <a:defRPr/>
              </a:pPr>
              <a:t>‹#›</a:t>
            </a:fld>
            <a:endParaRPr lang="en-US"/>
          </a:p>
        </p:txBody>
      </p:sp>
    </p:spTree>
    <p:extLst>
      <p:ext uri="{BB962C8B-B14F-4D97-AF65-F5344CB8AC3E}">
        <p14:creationId xmlns:p14="http://schemas.microsoft.com/office/powerpoint/2010/main" val="35401241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77F00F76-6B56-CE4C-98E8-173E4BE59DA3}"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07512C9-8CB0-7D45-ABB8-B9B81B34E3DC}" type="slidenum">
              <a:rPr lang="en-US"/>
              <a:pPr>
                <a:defRPr/>
              </a:pPr>
              <a:t>‹#›</a:t>
            </a:fld>
            <a:endParaRPr lang="en-US"/>
          </a:p>
        </p:txBody>
      </p:sp>
    </p:spTree>
    <p:extLst>
      <p:ext uri="{BB962C8B-B14F-4D97-AF65-F5344CB8AC3E}">
        <p14:creationId xmlns:p14="http://schemas.microsoft.com/office/powerpoint/2010/main" val="14364181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65CAA600-41EC-DC48-8C76-FDFF326264DF}"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1A18ABA7-A1BE-174C-9D85-63E880CD557C}" type="slidenum">
              <a:rPr lang="en-US"/>
              <a:pPr>
                <a:defRPr/>
              </a:pPr>
              <a:t>‹#›</a:t>
            </a:fld>
            <a:endParaRPr lang="en-US"/>
          </a:p>
        </p:txBody>
      </p:sp>
    </p:spTree>
    <p:extLst>
      <p:ext uri="{BB962C8B-B14F-4D97-AF65-F5344CB8AC3E}">
        <p14:creationId xmlns:p14="http://schemas.microsoft.com/office/powerpoint/2010/main" val="1286437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832B4E60-AB31-CC48-95A6-24E103617379}" type="datetimeFigureOut">
              <a:rPr lang="en-US"/>
              <a:pPr>
                <a:defRPr/>
              </a:pPr>
              <a:t>6/5/14</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9FE38C9C-E0B3-A34B-9493-948944455F1F}" type="slidenum">
              <a:rPr lang="en-US"/>
              <a:pPr>
                <a:defRPr/>
              </a:pPr>
              <a:t>‹#›</a:t>
            </a:fld>
            <a:endParaRPr lang="en-US"/>
          </a:p>
        </p:txBody>
      </p:sp>
    </p:spTree>
    <p:extLst>
      <p:ext uri="{BB962C8B-B14F-4D97-AF65-F5344CB8AC3E}">
        <p14:creationId xmlns:p14="http://schemas.microsoft.com/office/powerpoint/2010/main" val="6194772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C45F6150-FE2F-344F-8330-ADC699678754}" type="datetimeFigureOut">
              <a:rPr lang="en-US"/>
              <a:pPr>
                <a:defRPr/>
              </a:pPr>
              <a:t>6/5/14</a:t>
            </a:fld>
            <a:endParaRPr lang="en-US"/>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36352B36-BA27-A140-A241-74A7AC7B87B9}" type="slidenum">
              <a:rPr lang="en-US"/>
              <a:pPr>
                <a:defRPr/>
              </a:pPr>
              <a:t>‹#›</a:t>
            </a:fld>
            <a:endParaRPr lang="en-US"/>
          </a:p>
        </p:txBody>
      </p:sp>
    </p:spTree>
    <p:extLst>
      <p:ext uri="{BB962C8B-B14F-4D97-AF65-F5344CB8AC3E}">
        <p14:creationId xmlns:p14="http://schemas.microsoft.com/office/powerpoint/2010/main" val="442468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29D26409-0440-D346-827E-01856FD8034C}" type="datetimeFigureOut">
              <a:rPr lang="en-US"/>
              <a:pPr>
                <a:defRPr/>
              </a:pPr>
              <a:t>6/5/14</a:t>
            </a:fld>
            <a:endParaRPr lang="en-US"/>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6B8FA0D7-DDB3-F14B-A7DD-065FBA28A2F7}" type="slidenum">
              <a:rPr lang="en-US"/>
              <a:pPr>
                <a:defRPr/>
              </a:pPr>
              <a:t>‹#›</a:t>
            </a:fld>
            <a:endParaRPr lang="en-US"/>
          </a:p>
        </p:txBody>
      </p:sp>
    </p:spTree>
    <p:extLst>
      <p:ext uri="{BB962C8B-B14F-4D97-AF65-F5344CB8AC3E}">
        <p14:creationId xmlns:p14="http://schemas.microsoft.com/office/powerpoint/2010/main" val="15730629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941D6375-5F5A-1045-B12F-475437D08AF2}" type="datetimeFigureOut">
              <a:rPr lang="en-US"/>
              <a:pPr>
                <a:defRPr/>
              </a:pPr>
              <a:t>6/5/14</a:t>
            </a:fld>
            <a:endParaRPr lang="en-US"/>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2A0BAB8A-3AED-674D-8D0E-5D649A03DACD}" type="slidenum">
              <a:rPr lang="en-US"/>
              <a:pPr>
                <a:defRPr/>
              </a:pPr>
              <a:t>‹#›</a:t>
            </a:fld>
            <a:endParaRPr lang="en-US"/>
          </a:p>
        </p:txBody>
      </p:sp>
    </p:spTree>
    <p:extLst>
      <p:ext uri="{BB962C8B-B14F-4D97-AF65-F5344CB8AC3E}">
        <p14:creationId xmlns:p14="http://schemas.microsoft.com/office/powerpoint/2010/main" val="11163271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A1B80D0E-EBC3-A946-B064-9219A8CF20B7}" type="datetimeFigureOut">
              <a:rPr lang="en-US"/>
              <a:pPr>
                <a:defRPr/>
              </a:pPr>
              <a:t>6/5/14</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5CD5E1BE-35B0-D445-8DEE-9546C02C7F31}" type="slidenum">
              <a:rPr lang="en-US"/>
              <a:pPr>
                <a:defRPr/>
              </a:pPr>
              <a:t>‹#›</a:t>
            </a:fld>
            <a:endParaRPr lang="en-US"/>
          </a:p>
        </p:txBody>
      </p:sp>
    </p:spTree>
    <p:extLst>
      <p:ext uri="{BB962C8B-B14F-4D97-AF65-F5344CB8AC3E}">
        <p14:creationId xmlns:p14="http://schemas.microsoft.com/office/powerpoint/2010/main" val="2113151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FAAF4D8-81E6-7B42-B967-118AC4B124D5}"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57F6C5-884A-0E46-8159-D316BAD6DC64}" type="slidenum">
              <a:rPr lang="en-US"/>
              <a:pPr>
                <a:defRPr/>
              </a:pPr>
              <a:t>‹#›</a:t>
            </a:fld>
            <a:endParaRPr lang="en-US"/>
          </a:p>
        </p:txBody>
      </p:sp>
    </p:spTree>
    <p:extLst>
      <p:ext uri="{BB962C8B-B14F-4D97-AF65-F5344CB8AC3E}">
        <p14:creationId xmlns:p14="http://schemas.microsoft.com/office/powerpoint/2010/main" val="152824417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4EF3A113-1503-C24F-965B-E41E2F217F13}" type="datetimeFigureOut">
              <a:rPr lang="en-US"/>
              <a:pPr>
                <a:defRPr/>
              </a:pPr>
              <a:t>6/5/14</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E663D5FB-7585-F44B-A9FB-44DD2D8199EA}" type="slidenum">
              <a:rPr lang="en-US"/>
              <a:pPr>
                <a:defRPr/>
              </a:pPr>
              <a:t>‹#›</a:t>
            </a:fld>
            <a:endParaRPr lang="en-US"/>
          </a:p>
        </p:txBody>
      </p:sp>
    </p:spTree>
    <p:extLst>
      <p:ext uri="{BB962C8B-B14F-4D97-AF65-F5344CB8AC3E}">
        <p14:creationId xmlns:p14="http://schemas.microsoft.com/office/powerpoint/2010/main" val="22085015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F4F4BC5-D62F-EB45-B135-CE538243AF85}"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FCCF439A-2123-354C-8D84-5C750104686F}" type="slidenum">
              <a:rPr lang="en-US"/>
              <a:pPr>
                <a:defRPr/>
              </a:pPr>
              <a:t>‹#›</a:t>
            </a:fld>
            <a:endParaRPr lang="en-US"/>
          </a:p>
        </p:txBody>
      </p:sp>
    </p:spTree>
    <p:extLst>
      <p:ext uri="{BB962C8B-B14F-4D97-AF65-F5344CB8AC3E}">
        <p14:creationId xmlns:p14="http://schemas.microsoft.com/office/powerpoint/2010/main" val="3456627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26D44AE1-1E52-A84E-8116-AB239AF5692C}"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F9773905-4F02-1040-A8CE-B249333C8755}" type="slidenum">
              <a:rPr lang="en-US"/>
              <a:pPr>
                <a:defRPr/>
              </a:pPr>
              <a:t>‹#›</a:t>
            </a:fld>
            <a:endParaRPr lang="en-US"/>
          </a:p>
        </p:txBody>
      </p:sp>
    </p:spTree>
    <p:extLst>
      <p:ext uri="{BB962C8B-B14F-4D97-AF65-F5344CB8AC3E}">
        <p14:creationId xmlns:p14="http://schemas.microsoft.com/office/powerpoint/2010/main" val="40777368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44EFC10-63EC-0443-A419-455F1B518F11}"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9AAAFA-F0AB-094A-BA72-E8151C09D0C3}" type="slidenum">
              <a:rPr lang="en-US"/>
              <a:pPr>
                <a:defRPr/>
              </a:pPr>
              <a:t>‹#›</a:t>
            </a:fld>
            <a:endParaRPr lang="en-US"/>
          </a:p>
        </p:txBody>
      </p:sp>
    </p:spTree>
    <p:extLst>
      <p:ext uri="{BB962C8B-B14F-4D97-AF65-F5344CB8AC3E}">
        <p14:creationId xmlns:p14="http://schemas.microsoft.com/office/powerpoint/2010/main" val="24580308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D59543-80C1-9E45-97CF-75D12D8D3FC2}"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2D14F7-0892-5D46-9EE4-6D2CCF553EA3}" type="slidenum">
              <a:rPr lang="en-US"/>
              <a:pPr>
                <a:defRPr/>
              </a:pPr>
              <a:t>‹#›</a:t>
            </a:fld>
            <a:endParaRPr lang="en-US"/>
          </a:p>
        </p:txBody>
      </p:sp>
    </p:spTree>
    <p:extLst>
      <p:ext uri="{BB962C8B-B14F-4D97-AF65-F5344CB8AC3E}">
        <p14:creationId xmlns:p14="http://schemas.microsoft.com/office/powerpoint/2010/main" val="2472963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70ECA0-CB83-644C-B201-0A22BE0A2A42}"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BA3162-36FE-E148-B44A-509E2B6C32D0}" type="slidenum">
              <a:rPr lang="en-US"/>
              <a:pPr>
                <a:defRPr/>
              </a:pPr>
              <a:t>‹#›</a:t>
            </a:fld>
            <a:endParaRPr lang="en-US"/>
          </a:p>
        </p:txBody>
      </p:sp>
    </p:spTree>
    <p:extLst>
      <p:ext uri="{BB962C8B-B14F-4D97-AF65-F5344CB8AC3E}">
        <p14:creationId xmlns:p14="http://schemas.microsoft.com/office/powerpoint/2010/main" val="382764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BA591B8-0492-0647-A537-8581217DB16F}"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A85284-AA47-AD44-82EC-08AD4A4AF531}" type="slidenum">
              <a:rPr lang="en-US"/>
              <a:pPr>
                <a:defRPr/>
              </a:pPr>
              <a:t>‹#›</a:t>
            </a:fld>
            <a:endParaRPr lang="en-US"/>
          </a:p>
        </p:txBody>
      </p:sp>
    </p:spTree>
    <p:extLst>
      <p:ext uri="{BB962C8B-B14F-4D97-AF65-F5344CB8AC3E}">
        <p14:creationId xmlns:p14="http://schemas.microsoft.com/office/powerpoint/2010/main" val="37589642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DEB0181-8AD3-B247-BE56-AF266127183F}" type="datetimeFigureOut">
              <a:rPr lang="en-US"/>
              <a:pPr>
                <a:defRPr/>
              </a:pPr>
              <a:t>6/5/14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964A4A-90B9-BF4B-BBEA-348C8BA8E89F}" type="slidenum">
              <a:rPr lang="en-US"/>
              <a:pPr>
                <a:defRPr/>
              </a:pPr>
              <a:t>‹#›</a:t>
            </a:fld>
            <a:endParaRPr lang="en-US"/>
          </a:p>
        </p:txBody>
      </p:sp>
    </p:spTree>
    <p:extLst>
      <p:ext uri="{BB962C8B-B14F-4D97-AF65-F5344CB8AC3E}">
        <p14:creationId xmlns:p14="http://schemas.microsoft.com/office/powerpoint/2010/main" val="1817519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5751B11-B781-E749-BC22-3384E4349C07}" type="datetimeFigureOut">
              <a:rPr lang="en-US"/>
              <a:pPr>
                <a:defRPr/>
              </a:pPr>
              <a:t>6/5/14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7F5C7C2-716D-3C4A-81B9-E84AE16DC4CD}" type="slidenum">
              <a:rPr lang="en-US"/>
              <a:pPr>
                <a:defRPr/>
              </a:pPr>
              <a:t>‹#›</a:t>
            </a:fld>
            <a:endParaRPr lang="en-US"/>
          </a:p>
        </p:txBody>
      </p:sp>
    </p:spTree>
    <p:extLst>
      <p:ext uri="{BB962C8B-B14F-4D97-AF65-F5344CB8AC3E}">
        <p14:creationId xmlns:p14="http://schemas.microsoft.com/office/powerpoint/2010/main" val="41197185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B9C867-A2F9-1846-A603-7EE10291A694}" type="datetimeFigureOut">
              <a:rPr lang="en-US"/>
              <a:pPr>
                <a:defRPr/>
              </a:pPr>
              <a:t>6/5/14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853061F-B525-6341-A8A3-55C0247950C1}" type="slidenum">
              <a:rPr lang="en-US"/>
              <a:pPr>
                <a:defRPr/>
              </a:pPr>
              <a:t>‹#›</a:t>
            </a:fld>
            <a:endParaRPr lang="en-US"/>
          </a:p>
        </p:txBody>
      </p:sp>
    </p:spTree>
    <p:extLst>
      <p:ext uri="{BB962C8B-B14F-4D97-AF65-F5344CB8AC3E}">
        <p14:creationId xmlns:p14="http://schemas.microsoft.com/office/powerpoint/2010/main" val="1775115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5D8143-0FB2-EB4B-A9AF-F365DE7B20EB}"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1CAD79-B8F5-DD4A-9048-202830201CB0}" type="slidenum">
              <a:rPr lang="en-US"/>
              <a:pPr>
                <a:defRPr/>
              </a:pPr>
              <a:t>‹#›</a:t>
            </a:fld>
            <a:endParaRPr lang="en-US"/>
          </a:p>
        </p:txBody>
      </p:sp>
    </p:spTree>
    <p:extLst>
      <p:ext uri="{BB962C8B-B14F-4D97-AF65-F5344CB8AC3E}">
        <p14:creationId xmlns:p14="http://schemas.microsoft.com/office/powerpoint/2010/main" val="40369842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189BD36-4F87-F845-A578-929255A11AAE}"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24AC60-CFC1-1B46-9503-768B0B13E3C4}" type="slidenum">
              <a:rPr lang="en-US"/>
              <a:pPr>
                <a:defRPr/>
              </a:pPr>
              <a:t>‹#›</a:t>
            </a:fld>
            <a:endParaRPr lang="en-US"/>
          </a:p>
        </p:txBody>
      </p:sp>
    </p:spTree>
    <p:extLst>
      <p:ext uri="{BB962C8B-B14F-4D97-AF65-F5344CB8AC3E}">
        <p14:creationId xmlns:p14="http://schemas.microsoft.com/office/powerpoint/2010/main" val="31802795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C45965-2F06-7D4E-BFB7-E37567665B92}"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97F7FD-B4C3-6541-8DCC-F48CC44D7989}" type="slidenum">
              <a:rPr lang="en-US"/>
              <a:pPr>
                <a:defRPr/>
              </a:pPr>
              <a:t>‹#›</a:t>
            </a:fld>
            <a:endParaRPr lang="en-US"/>
          </a:p>
        </p:txBody>
      </p:sp>
    </p:spTree>
    <p:extLst>
      <p:ext uri="{BB962C8B-B14F-4D97-AF65-F5344CB8AC3E}">
        <p14:creationId xmlns:p14="http://schemas.microsoft.com/office/powerpoint/2010/main" val="16285175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F9FAA4-C0F6-CA47-8D25-AD8956E88FF6}"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3C7998-B0EB-DA4E-BE29-CDDCC062CC53}" type="slidenum">
              <a:rPr lang="en-US"/>
              <a:pPr>
                <a:defRPr/>
              </a:pPr>
              <a:t>‹#›</a:t>
            </a:fld>
            <a:endParaRPr lang="en-US"/>
          </a:p>
        </p:txBody>
      </p:sp>
    </p:spTree>
    <p:extLst>
      <p:ext uri="{BB962C8B-B14F-4D97-AF65-F5344CB8AC3E}">
        <p14:creationId xmlns:p14="http://schemas.microsoft.com/office/powerpoint/2010/main" val="23158645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A0AC68-E377-924B-A366-3A6B88FEF050}"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D300A2-AD55-AD4D-92DD-951891FBC136}" type="slidenum">
              <a:rPr lang="en-US"/>
              <a:pPr>
                <a:defRPr/>
              </a:pPr>
              <a:t>‹#›</a:t>
            </a:fld>
            <a:endParaRPr lang="en-US"/>
          </a:p>
        </p:txBody>
      </p:sp>
    </p:spTree>
    <p:extLst>
      <p:ext uri="{BB962C8B-B14F-4D97-AF65-F5344CB8AC3E}">
        <p14:creationId xmlns:p14="http://schemas.microsoft.com/office/powerpoint/2010/main" val="37001142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4995607-E1B3-984D-BE2C-9453A7EE2886}"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B5F4EE2-19B3-3F48-B279-E014376683A2}" type="slidenum">
              <a:rPr lang="en-US"/>
              <a:pPr>
                <a:defRPr/>
              </a:pPr>
              <a:t>‹#›</a:t>
            </a:fld>
            <a:endParaRPr lang="en-US"/>
          </a:p>
        </p:txBody>
      </p:sp>
    </p:spTree>
    <p:extLst>
      <p:ext uri="{BB962C8B-B14F-4D97-AF65-F5344CB8AC3E}">
        <p14:creationId xmlns:p14="http://schemas.microsoft.com/office/powerpoint/2010/main" val="34059745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DB2787-B449-0946-BA8F-F7CC753F70C8}"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516E8A1-8E80-7E47-BFC3-E4019E58DD0F}" type="slidenum">
              <a:rPr lang="en-US"/>
              <a:pPr>
                <a:defRPr/>
              </a:pPr>
              <a:t>‹#›</a:t>
            </a:fld>
            <a:endParaRPr lang="en-US"/>
          </a:p>
        </p:txBody>
      </p:sp>
    </p:spTree>
    <p:extLst>
      <p:ext uri="{BB962C8B-B14F-4D97-AF65-F5344CB8AC3E}">
        <p14:creationId xmlns:p14="http://schemas.microsoft.com/office/powerpoint/2010/main" val="40121877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8893910-ED9D-7646-A5BC-6392958AD005}"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D095CE7-AF20-9D42-9A4B-F96158167A6F}" type="slidenum">
              <a:rPr lang="en-US"/>
              <a:pPr>
                <a:defRPr/>
              </a:pPr>
              <a:t>‹#›</a:t>
            </a:fld>
            <a:endParaRPr lang="en-US"/>
          </a:p>
        </p:txBody>
      </p:sp>
    </p:spTree>
    <p:extLst>
      <p:ext uri="{BB962C8B-B14F-4D97-AF65-F5344CB8AC3E}">
        <p14:creationId xmlns:p14="http://schemas.microsoft.com/office/powerpoint/2010/main" val="11293289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88AE91B-A6CC-3446-9A66-ADC214E158C2}"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4ED4338-500D-7B43-A7FC-85AC17E08DA4}" type="slidenum">
              <a:rPr lang="en-US"/>
              <a:pPr>
                <a:defRPr/>
              </a:pPr>
              <a:t>‹#›</a:t>
            </a:fld>
            <a:endParaRPr lang="en-US"/>
          </a:p>
        </p:txBody>
      </p:sp>
    </p:spTree>
    <p:extLst>
      <p:ext uri="{BB962C8B-B14F-4D97-AF65-F5344CB8AC3E}">
        <p14:creationId xmlns:p14="http://schemas.microsoft.com/office/powerpoint/2010/main" val="35350085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E0767CE-9E83-6041-BD7C-581C52BAA617}" type="datetimeFigureOut">
              <a:rPr lang="en-US"/>
              <a:pPr>
                <a:defRPr/>
              </a:pPr>
              <a:t>6/5/14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53C9C912-19BB-204E-8B7A-C0B63C6AD032}" type="slidenum">
              <a:rPr lang="en-US"/>
              <a:pPr>
                <a:defRPr/>
              </a:pPr>
              <a:t>‹#›</a:t>
            </a:fld>
            <a:endParaRPr lang="en-US"/>
          </a:p>
        </p:txBody>
      </p:sp>
    </p:spTree>
    <p:extLst>
      <p:ext uri="{BB962C8B-B14F-4D97-AF65-F5344CB8AC3E}">
        <p14:creationId xmlns:p14="http://schemas.microsoft.com/office/powerpoint/2010/main" val="10945878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1114329-DCDA-A249-A2B0-D2835399FA91}" type="datetimeFigureOut">
              <a:rPr lang="en-US"/>
              <a:pPr>
                <a:defRPr/>
              </a:pPr>
              <a:t>6/5/14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FED68EE9-18CA-804E-971A-F95BCC2D6A0C}" type="slidenum">
              <a:rPr lang="en-US"/>
              <a:pPr>
                <a:defRPr/>
              </a:pPr>
              <a:t>‹#›</a:t>
            </a:fld>
            <a:endParaRPr lang="en-US"/>
          </a:p>
        </p:txBody>
      </p:sp>
    </p:spTree>
    <p:extLst>
      <p:ext uri="{BB962C8B-B14F-4D97-AF65-F5344CB8AC3E}">
        <p14:creationId xmlns:p14="http://schemas.microsoft.com/office/powerpoint/2010/main" val="2027376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6E31376-E674-8543-BDDB-B24C7403B5F0}"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5C254F-E115-3D4B-BCC4-3354706B60A9}" type="slidenum">
              <a:rPr lang="en-US"/>
              <a:pPr>
                <a:defRPr/>
              </a:pPr>
              <a:t>‹#›</a:t>
            </a:fld>
            <a:endParaRPr lang="en-US"/>
          </a:p>
        </p:txBody>
      </p:sp>
    </p:spTree>
    <p:extLst>
      <p:ext uri="{BB962C8B-B14F-4D97-AF65-F5344CB8AC3E}">
        <p14:creationId xmlns:p14="http://schemas.microsoft.com/office/powerpoint/2010/main" val="6242446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C52C47F-5324-5947-BCA0-F18EBD0CC369}" type="datetimeFigureOut">
              <a:rPr lang="en-US"/>
              <a:pPr>
                <a:defRPr/>
              </a:pPr>
              <a:t>6/5/14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2BE7738-5285-2849-8CE5-616ACF357B43}" type="slidenum">
              <a:rPr lang="en-US"/>
              <a:pPr>
                <a:defRPr/>
              </a:pPr>
              <a:t>‹#›</a:t>
            </a:fld>
            <a:endParaRPr lang="en-US"/>
          </a:p>
        </p:txBody>
      </p:sp>
    </p:spTree>
    <p:extLst>
      <p:ext uri="{BB962C8B-B14F-4D97-AF65-F5344CB8AC3E}">
        <p14:creationId xmlns:p14="http://schemas.microsoft.com/office/powerpoint/2010/main" val="3053854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03EA8E0-D590-4A4A-8D29-ECDFCE1431B7}"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01B65DA-CE73-C94B-B86E-8282D84D0FBB}" type="slidenum">
              <a:rPr lang="en-US"/>
              <a:pPr>
                <a:defRPr/>
              </a:pPr>
              <a:t>‹#›</a:t>
            </a:fld>
            <a:endParaRPr lang="en-US"/>
          </a:p>
        </p:txBody>
      </p:sp>
    </p:spTree>
    <p:extLst>
      <p:ext uri="{BB962C8B-B14F-4D97-AF65-F5344CB8AC3E}">
        <p14:creationId xmlns:p14="http://schemas.microsoft.com/office/powerpoint/2010/main" val="33815046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9E357F-8BF1-204C-B39E-58844F7BAB3B}"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5A6D27D8-6F91-FB46-92BE-4A208D45B249}" type="slidenum">
              <a:rPr lang="en-US"/>
              <a:pPr>
                <a:defRPr/>
              </a:pPr>
              <a:t>‹#›</a:t>
            </a:fld>
            <a:endParaRPr lang="en-US"/>
          </a:p>
        </p:txBody>
      </p:sp>
    </p:spTree>
    <p:extLst>
      <p:ext uri="{BB962C8B-B14F-4D97-AF65-F5344CB8AC3E}">
        <p14:creationId xmlns:p14="http://schemas.microsoft.com/office/powerpoint/2010/main" val="38630078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9B1B4E-13D2-4B4E-BA9E-72B069C2D34D}"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ECA5498-AF16-4249-8E5A-240A6AA5C7D9}" type="slidenum">
              <a:rPr lang="en-US"/>
              <a:pPr>
                <a:defRPr/>
              </a:pPr>
              <a:t>‹#›</a:t>
            </a:fld>
            <a:endParaRPr lang="en-US"/>
          </a:p>
        </p:txBody>
      </p:sp>
    </p:spTree>
    <p:extLst>
      <p:ext uri="{BB962C8B-B14F-4D97-AF65-F5344CB8AC3E}">
        <p14:creationId xmlns:p14="http://schemas.microsoft.com/office/powerpoint/2010/main" val="27474859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A7ACDD-F758-4B4A-B528-DB3C0AAC08DE}"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864A251-3186-FA4B-88C2-8CC46DE36C8C}" type="slidenum">
              <a:rPr lang="en-US"/>
              <a:pPr>
                <a:defRPr/>
              </a:pPr>
              <a:t>‹#›</a:t>
            </a:fld>
            <a:endParaRPr lang="en-US"/>
          </a:p>
        </p:txBody>
      </p:sp>
    </p:spTree>
    <p:extLst>
      <p:ext uri="{BB962C8B-B14F-4D97-AF65-F5344CB8AC3E}">
        <p14:creationId xmlns:p14="http://schemas.microsoft.com/office/powerpoint/2010/main" val="16773588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solidFill>
                <a:srgbClr val="000000"/>
              </a:solidFill>
            </a:endParaRPr>
          </a:p>
        </p:txBody>
      </p:sp>
      <p:sp>
        <p:nvSpPr>
          <p:cNvPr id="1301506"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1301507"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ea typeface="ＭＳ Ｐゴシック" charset="0"/>
              </a:defRPr>
            </a:lvl1pPr>
          </a:lstStyle>
          <a:p>
            <a:pPr>
              <a:defRPr/>
            </a:pPr>
            <a:fld id="{23478931-92FF-B24B-B706-CB491A68B018}" type="slidenum">
              <a:rPr lang="en-US"/>
              <a:pPr>
                <a:defRPr/>
              </a:pPr>
              <a:t>‹#›</a:t>
            </a:fld>
            <a:endParaRPr lang="en-US"/>
          </a:p>
        </p:txBody>
      </p:sp>
    </p:spTree>
    <p:extLst>
      <p:ext uri="{BB962C8B-B14F-4D97-AF65-F5344CB8AC3E}">
        <p14:creationId xmlns:p14="http://schemas.microsoft.com/office/powerpoint/2010/main" val="5983702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charset="0"/>
              </a:defRPr>
            </a:lvl1pPr>
          </a:lstStyle>
          <a:p>
            <a:pPr>
              <a:defRPr/>
            </a:pPr>
            <a:fld id="{7DC2D203-C560-3647-8670-60C3CA594698}" type="slidenum">
              <a:rPr lang="en-US"/>
              <a:pPr>
                <a:defRPr/>
              </a:pPr>
              <a:t>‹#›</a:t>
            </a:fld>
            <a:endParaRPr lang="en-US"/>
          </a:p>
        </p:txBody>
      </p:sp>
    </p:spTree>
    <p:extLst>
      <p:ext uri="{BB962C8B-B14F-4D97-AF65-F5344CB8AC3E}">
        <p14:creationId xmlns:p14="http://schemas.microsoft.com/office/powerpoint/2010/main" val="10368431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charset="0"/>
              </a:defRPr>
            </a:lvl1pPr>
          </a:lstStyle>
          <a:p>
            <a:pPr>
              <a:defRPr/>
            </a:pPr>
            <a:fld id="{355E6273-9948-A741-B886-EE3F7FF62BE7}" type="slidenum">
              <a:rPr lang="en-US"/>
              <a:pPr>
                <a:defRPr/>
              </a:pPr>
              <a:t>‹#›</a:t>
            </a:fld>
            <a:endParaRPr lang="en-US"/>
          </a:p>
        </p:txBody>
      </p:sp>
    </p:spTree>
    <p:extLst>
      <p:ext uri="{BB962C8B-B14F-4D97-AF65-F5344CB8AC3E}">
        <p14:creationId xmlns:p14="http://schemas.microsoft.com/office/powerpoint/2010/main" val="11115073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charset="0"/>
              </a:defRPr>
            </a:lvl1pPr>
          </a:lstStyle>
          <a:p>
            <a:pPr>
              <a:defRPr/>
            </a:pPr>
            <a:fld id="{6BF4AD25-7725-AD47-891F-C97943B6EE59}" type="slidenum">
              <a:rPr lang="en-US"/>
              <a:pPr>
                <a:defRPr/>
              </a:pPr>
              <a:t>‹#›</a:t>
            </a:fld>
            <a:endParaRPr lang="en-US"/>
          </a:p>
        </p:txBody>
      </p:sp>
    </p:spTree>
    <p:extLst>
      <p:ext uri="{BB962C8B-B14F-4D97-AF65-F5344CB8AC3E}">
        <p14:creationId xmlns:p14="http://schemas.microsoft.com/office/powerpoint/2010/main" val="35699018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charset="0"/>
              </a:defRPr>
            </a:lvl1pPr>
          </a:lstStyle>
          <a:p>
            <a:pPr>
              <a:defRPr/>
            </a:pPr>
            <a:fld id="{C7C9FD05-C2AE-1F41-92CD-686CAF6B9107}" type="slidenum">
              <a:rPr lang="en-US"/>
              <a:pPr>
                <a:defRPr/>
              </a:pPr>
              <a:t>‹#›</a:t>
            </a:fld>
            <a:endParaRPr lang="en-US"/>
          </a:p>
        </p:txBody>
      </p:sp>
    </p:spTree>
    <p:extLst>
      <p:ext uri="{BB962C8B-B14F-4D97-AF65-F5344CB8AC3E}">
        <p14:creationId xmlns:p14="http://schemas.microsoft.com/office/powerpoint/2010/main" val="282472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C7751BE-6DFF-1743-81D2-4277EFB4488D}"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98A9A4-5EF9-604C-B23E-B75BB298C60E}" type="slidenum">
              <a:rPr lang="en-US"/>
              <a:pPr>
                <a:defRPr/>
              </a:pPr>
              <a:t>‹#›</a:t>
            </a:fld>
            <a:endParaRPr lang="en-US"/>
          </a:p>
        </p:txBody>
      </p:sp>
    </p:spTree>
    <p:extLst>
      <p:ext uri="{BB962C8B-B14F-4D97-AF65-F5344CB8AC3E}">
        <p14:creationId xmlns:p14="http://schemas.microsoft.com/office/powerpoint/2010/main" val="568777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charset="0"/>
              </a:defRPr>
            </a:lvl1pPr>
          </a:lstStyle>
          <a:p>
            <a:pPr>
              <a:defRPr/>
            </a:pPr>
            <a:fld id="{0F5F58E2-680A-7647-A828-81B3F5A9E0B1}" type="slidenum">
              <a:rPr lang="en-US"/>
              <a:pPr>
                <a:defRPr/>
              </a:pPr>
              <a:t>‹#›</a:t>
            </a:fld>
            <a:endParaRPr lang="en-US"/>
          </a:p>
        </p:txBody>
      </p:sp>
    </p:spTree>
    <p:extLst>
      <p:ext uri="{BB962C8B-B14F-4D97-AF65-F5344CB8AC3E}">
        <p14:creationId xmlns:p14="http://schemas.microsoft.com/office/powerpoint/2010/main" val="6523448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charset="0"/>
              </a:defRPr>
            </a:lvl1pPr>
          </a:lstStyle>
          <a:p>
            <a:pPr>
              <a:defRPr/>
            </a:pPr>
            <a:fld id="{B3FF4DDB-6A8B-1448-8FB2-A4F145DF75D9}" type="slidenum">
              <a:rPr lang="en-US"/>
              <a:pPr>
                <a:defRPr/>
              </a:pPr>
              <a:t>‹#›</a:t>
            </a:fld>
            <a:endParaRPr lang="en-US"/>
          </a:p>
        </p:txBody>
      </p:sp>
    </p:spTree>
    <p:extLst>
      <p:ext uri="{BB962C8B-B14F-4D97-AF65-F5344CB8AC3E}">
        <p14:creationId xmlns:p14="http://schemas.microsoft.com/office/powerpoint/2010/main" val="15507766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charset="0"/>
              </a:defRPr>
            </a:lvl1pPr>
          </a:lstStyle>
          <a:p>
            <a:pPr>
              <a:defRPr/>
            </a:pPr>
            <a:fld id="{6BFFB88E-0707-474D-9E6E-92682A0AC3F0}" type="slidenum">
              <a:rPr lang="en-US"/>
              <a:pPr>
                <a:defRPr/>
              </a:pPr>
              <a:t>‹#›</a:t>
            </a:fld>
            <a:endParaRPr lang="en-US"/>
          </a:p>
        </p:txBody>
      </p:sp>
    </p:spTree>
    <p:extLst>
      <p:ext uri="{BB962C8B-B14F-4D97-AF65-F5344CB8AC3E}">
        <p14:creationId xmlns:p14="http://schemas.microsoft.com/office/powerpoint/2010/main" val="27148905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charset="0"/>
              </a:defRPr>
            </a:lvl1pPr>
          </a:lstStyle>
          <a:p>
            <a:pPr>
              <a:defRPr/>
            </a:pPr>
            <a:fld id="{EAF4BE15-2E53-6041-BB69-AF174011CB97}" type="slidenum">
              <a:rPr lang="en-US"/>
              <a:pPr>
                <a:defRPr/>
              </a:pPr>
              <a:t>‹#›</a:t>
            </a:fld>
            <a:endParaRPr lang="en-US"/>
          </a:p>
        </p:txBody>
      </p:sp>
    </p:spTree>
    <p:extLst>
      <p:ext uri="{BB962C8B-B14F-4D97-AF65-F5344CB8AC3E}">
        <p14:creationId xmlns:p14="http://schemas.microsoft.com/office/powerpoint/2010/main" val="20550693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charset="0"/>
              </a:defRPr>
            </a:lvl1pPr>
          </a:lstStyle>
          <a:p>
            <a:pPr>
              <a:defRPr/>
            </a:pPr>
            <a:fld id="{4E2E8D26-2BD7-8C4A-B416-8FE073698F5F}" type="slidenum">
              <a:rPr lang="en-US"/>
              <a:pPr>
                <a:defRPr/>
              </a:pPr>
              <a:t>‹#›</a:t>
            </a:fld>
            <a:endParaRPr lang="en-US"/>
          </a:p>
        </p:txBody>
      </p:sp>
    </p:spTree>
    <p:extLst>
      <p:ext uri="{BB962C8B-B14F-4D97-AF65-F5344CB8AC3E}">
        <p14:creationId xmlns:p14="http://schemas.microsoft.com/office/powerpoint/2010/main" val="701795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charset="0"/>
              </a:defRPr>
            </a:lvl1pPr>
          </a:lstStyle>
          <a:p>
            <a:pPr>
              <a:defRPr/>
            </a:pPr>
            <a:fld id="{A71552A0-D8D3-B844-A76A-485DE483F304}" type="slidenum">
              <a:rPr lang="en-US"/>
              <a:pPr>
                <a:defRPr/>
              </a:pPr>
              <a:t>‹#›</a:t>
            </a:fld>
            <a:endParaRPr lang="en-US"/>
          </a:p>
        </p:txBody>
      </p:sp>
    </p:spTree>
    <p:extLst>
      <p:ext uri="{BB962C8B-B14F-4D97-AF65-F5344CB8AC3E}">
        <p14:creationId xmlns:p14="http://schemas.microsoft.com/office/powerpoint/2010/main" val="17706942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66738" y="1752600"/>
            <a:ext cx="8001000" cy="4267200"/>
          </a:xfrm>
        </p:spPr>
        <p:txBody>
          <a:bodyPr/>
          <a:lstStyle/>
          <a:p>
            <a:pPr lvl="0"/>
            <a:endParaRPr lang="en-US" noProof="0" smtClean="0"/>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charset="0"/>
              </a:defRPr>
            </a:lvl1pPr>
          </a:lstStyle>
          <a:p>
            <a:pPr>
              <a:defRPr/>
            </a:pPr>
            <a:fld id="{28537974-7204-E346-8CEE-9EC3454399F1}" type="slidenum">
              <a:rPr lang="en-US"/>
              <a:pPr>
                <a:defRPr/>
              </a:pPr>
              <a:t>‹#›</a:t>
            </a:fld>
            <a:endParaRPr lang="en-US"/>
          </a:p>
        </p:txBody>
      </p:sp>
    </p:spTree>
    <p:extLst>
      <p:ext uri="{BB962C8B-B14F-4D97-AF65-F5344CB8AC3E}">
        <p14:creationId xmlns:p14="http://schemas.microsoft.com/office/powerpoint/2010/main" val="63342955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3438" y="17526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3438" y="3962400"/>
            <a:ext cx="39243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p:txBody>
          <a:bodyPr/>
          <a:lstStyle>
            <a:lvl1pPr>
              <a:defRPr/>
            </a:lvl1pPr>
          </a:lstStyle>
          <a:p>
            <a:pPr>
              <a:defRPr/>
            </a:pPr>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ea typeface="ＭＳ Ｐゴシック" charset="0"/>
              </a:defRPr>
            </a:lvl1pPr>
          </a:lstStyle>
          <a:p>
            <a:pPr>
              <a:defRPr/>
            </a:pPr>
            <a:fld id="{2838B04A-08A4-2349-8542-54CAFEB81DA2}" type="slidenum">
              <a:rPr lang="en-US"/>
              <a:pPr>
                <a:defRPr/>
              </a:pPr>
              <a:t>‹#›</a:t>
            </a:fld>
            <a:endParaRPr lang="en-US"/>
          </a:p>
        </p:txBody>
      </p:sp>
    </p:spTree>
    <p:extLst>
      <p:ext uri="{BB962C8B-B14F-4D97-AF65-F5344CB8AC3E}">
        <p14:creationId xmlns:p14="http://schemas.microsoft.com/office/powerpoint/2010/main" val="33877382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38" y="304800"/>
            <a:ext cx="8008937"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charset="0"/>
              </a:defRPr>
            </a:lvl1pPr>
          </a:lstStyle>
          <a:p>
            <a:pPr>
              <a:defRPr/>
            </a:pPr>
            <a:fld id="{ECFAE12B-39D0-0A40-A4AD-FEB08B1BD9BB}" type="slidenum">
              <a:rPr lang="en-US"/>
              <a:pPr>
                <a:defRPr/>
              </a:pPr>
              <a:t>‹#›</a:t>
            </a:fld>
            <a:endParaRPr lang="en-US"/>
          </a:p>
        </p:txBody>
      </p:sp>
    </p:spTree>
    <p:extLst>
      <p:ext uri="{BB962C8B-B14F-4D97-AF65-F5344CB8AC3E}">
        <p14:creationId xmlns:p14="http://schemas.microsoft.com/office/powerpoint/2010/main" val="6248884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48D651-1CDB-5747-92AC-A5096679C9BF}" type="slidenum">
              <a:rPr lang="en-US"/>
              <a:pPr>
                <a:defRPr/>
              </a:pPr>
              <a:t>‹#›</a:t>
            </a:fld>
            <a:endParaRPr lang="en-US"/>
          </a:p>
        </p:txBody>
      </p:sp>
    </p:spTree>
    <p:extLst>
      <p:ext uri="{BB962C8B-B14F-4D97-AF65-F5344CB8AC3E}">
        <p14:creationId xmlns:p14="http://schemas.microsoft.com/office/powerpoint/2010/main" val="795756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D2B73A4-D242-FA4E-A42C-2258AC533101}" type="datetimeFigureOut">
              <a:rPr lang="en-US"/>
              <a:pPr>
                <a:defRPr/>
              </a:pPr>
              <a:t>6/5/14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FCCEC42-E9E6-B64D-955B-2862C103D6C3}" type="slidenum">
              <a:rPr lang="en-US"/>
              <a:pPr>
                <a:defRPr/>
              </a:pPr>
              <a:t>‹#›</a:t>
            </a:fld>
            <a:endParaRPr lang="en-US"/>
          </a:p>
        </p:txBody>
      </p:sp>
    </p:spTree>
    <p:extLst>
      <p:ext uri="{BB962C8B-B14F-4D97-AF65-F5344CB8AC3E}">
        <p14:creationId xmlns:p14="http://schemas.microsoft.com/office/powerpoint/2010/main" val="16061017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3826E2-5F74-7748-8AC4-B0D980AA6F43}" type="slidenum">
              <a:rPr lang="en-US"/>
              <a:pPr>
                <a:defRPr/>
              </a:pPr>
              <a:t>‹#›</a:t>
            </a:fld>
            <a:endParaRPr lang="en-US"/>
          </a:p>
        </p:txBody>
      </p:sp>
    </p:spTree>
    <p:extLst>
      <p:ext uri="{BB962C8B-B14F-4D97-AF65-F5344CB8AC3E}">
        <p14:creationId xmlns:p14="http://schemas.microsoft.com/office/powerpoint/2010/main" val="11913956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DED04F-233D-D249-A6FE-8EA3B6270411}" type="slidenum">
              <a:rPr lang="en-US"/>
              <a:pPr>
                <a:defRPr/>
              </a:pPr>
              <a:t>‹#›</a:t>
            </a:fld>
            <a:endParaRPr lang="en-US"/>
          </a:p>
        </p:txBody>
      </p:sp>
    </p:spTree>
    <p:extLst>
      <p:ext uri="{BB962C8B-B14F-4D97-AF65-F5344CB8AC3E}">
        <p14:creationId xmlns:p14="http://schemas.microsoft.com/office/powerpoint/2010/main" val="9221558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958728-AB85-5E44-AA45-7F227755C53D}" type="slidenum">
              <a:rPr lang="en-US"/>
              <a:pPr>
                <a:defRPr/>
              </a:pPr>
              <a:t>‹#›</a:t>
            </a:fld>
            <a:endParaRPr lang="en-US"/>
          </a:p>
        </p:txBody>
      </p:sp>
    </p:spTree>
    <p:extLst>
      <p:ext uri="{BB962C8B-B14F-4D97-AF65-F5344CB8AC3E}">
        <p14:creationId xmlns:p14="http://schemas.microsoft.com/office/powerpoint/2010/main" val="40720280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E1A014-A9B4-A648-A80A-3CBC0A60DE35}" type="slidenum">
              <a:rPr lang="en-US"/>
              <a:pPr>
                <a:defRPr/>
              </a:pPr>
              <a:t>‹#›</a:t>
            </a:fld>
            <a:endParaRPr lang="en-US"/>
          </a:p>
        </p:txBody>
      </p:sp>
    </p:spTree>
    <p:extLst>
      <p:ext uri="{BB962C8B-B14F-4D97-AF65-F5344CB8AC3E}">
        <p14:creationId xmlns:p14="http://schemas.microsoft.com/office/powerpoint/2010/main" val="17029054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36E9C24-1EEE-3341-92C1-52B835111086}" type="slidenum">
              <a:rPr lang="en-US"/>
              <a:pPr>
                <a:defRPr/>
              </a:pPr>
              <a:t>‹#›</a:t>
            </a:fld>
            <a:endParaRPr lang="en-US"/>
          </a:p>
        </p:txBody>
      </p:sp>
    </p:spTree>
    <p:extLst>
      <p:ext uri="{BB962C8B-B14F-4D97-AF65-F5344CB8AC3E}">
        <p14:creationId xmlns:p14="http://schemas.microsoft.com/office/powerpoint/2010/main" val="8890432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A00AF0-C151-F94B-894F-07B012FC529E}" type="slidenum">
              <a:rPr lang="en-US"/>
              <a:pPr>
                <a:defRPr/>
              </a:pPr>
              <a:t>‹#›</a:t>
            </a:fld>
            <a:endParaRPr lang="en-US"/>
          </a:p>
        </p:txBody>
      </p:sp>
    </p:spTree>
    <p:extLst>
      <p:ext uri="{BB962C8B-B14F-4D97-AF65-F5344CB8AC3E}">
        <p14:creationId xmlns:p14="http://schemas.microsoft.com/office/powerpoint/2010/main" val="18287491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0A043E-93CE-5143-938C-E18209165B90}" type="slidenum">
              <a:rPr lang="en-US"/>
              <a:pPr>
                <a:defRPr/>
              </a:pPr>
              <a:t>‹#›</a:t>
            </a:fld>
            <a:endParaRPr lang="en-US"/>
          </a:p>
        </p:txBody>
      </p:sp>
    </p:spTree>
    <p:extLst>
      <p:ext uri="{BB962C8B-B14F-4D97-AF65-F5344CB8AC3E}">
        <p14:creationId xmlns:p14="http://schemas.microsoft.com/office/powerpoint/2010/main" val="25448679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120F14-3CF0-B44B-9CAB-591AB52E2190}" type="slidenum">
              <a:rPr lang="en-US"/>
              <a:pPr>
                <a:defRPr/>
              </a:pPr>
              <a:t>‹#›</a:t>
            </a:fld>
            <a:endParaRPr lang="en-US"/>
          </a:p>
        </p:txBody>
      </p:sp>
    </p:spTree>
    <p:extLst>
      <p:ext uri="{BB962C8B-B14F-4D97-AF65-F5344CB8AC3E}">
        <p14:creationId xmlns:p14="http://schemas.microsoft.com/office/powerpoint/2010/main" val="38558382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66E3C-19C9-764D-93A8-9407B24C1D12}" type="slidenum">
              <a:rPr lang="en-US"/>
              <a:pPr>
                <a:defRPr/>
              </a:pPr>
              <a:t>‹#›</a:t>
            </a:fld>
            <a:endParaRPr lang="en-US"/>
          </a:p>
        </p:txBody>
      </p:sp>
    </p:spTree>
    <p:extLst>
      <p:ext uri="{BB962C8B-B14F-4D97-AF65-F5344CB8AC3E}">
        <p14:creationId xmlns:p14="http://schemas.microsoft.com/office/powerpoint/2010/main" val="20246138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2035DA-F361-D94C-8786-A69A11D412A5}" type="slidenum">
              <a:rPr lang="en-US"/>
              <a:pPr>
                <a:defRPr/>
              </a:pPr>
              <a:t>‹#›</a:t>
            </a:fld>
            <a:endParaRPr lang="en-US"/>
          </a:p>
        </p:txBody>
      </p:sp>
    </p:spTree>
    <p:extLst>
      <p:ext uri="{BB962C8B-B14F-4D97-AF65-F5344CB8AC3E}">
        <p14:creationId xmlns:p14="http://schemas.microsoft.com/office/powerpoint/2010/main" val="190997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BF475B-EF72-BA41-8297-140B0D805AA8}" type="datetimeFigureOut">
              <a:rPr lang="en-US"/>
              <a:pPr>
                <a:defRPr/>
              </a:pPr>
              <a:t>6/5/14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06B6D70-22BB-1B4A-8711-2DAD264A6B67}" type="slidenum">
              <a:rPr lang="en-US"/>
              <a:pPr>
                <a:defRPr/>
              </a:pPr>
              <a:t>‹#›</a:t>
            </a:fld>
            <a:endParaRPr lang="en-US"/>
          </a:p>
        </p:txBody>
      </p:sp>
    </p:spTree>
    <p:extLst>
      <p:ext uri="{BB962C8B-B14F-4D97-AF65-F5344CB8AC3E}">
        <p14:creationId xmlns:p14="http://schemas.microsoft.com/office/powerpoint/2010/main" val="26549975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FB4B5C-EC29-2549-9BB5-AE5FE086061A}" type="slidenum">
              <a:rPr lang="en-US"/>
              <a:pPr>
                <a:defRPr/>
              </a:pPr>
              <a:t>‹#›</a:t>
            </a:fld>
            <a:endParaRPr lang="en-US"/>
          </a:p>
        </p:txBody>
      </p:sp>
    </p:spTree>
    <p:extLst>
      <p:ext uri="{BB962C8B-B14F-4D97-AF65-F5344CB8AC3E}">
        <p14:creationId xmlns:p14="http://schemas.microsoft.com/office/powerpoint/2010/main" val="5934840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9B0CF7-95B7-554F-AD62-05B6F13585F3}" type="slidenum">
              <a:rPr lang="en-US"/>
              <a:pPr>
                <a:defRPr/>
              </a:pPr>
              <a:t>‹#›</a:t>
            </a:fld>
            <a:endParaRPr lang="en-US"/>
          </a:p>
        </p:txBody>
      </p:sp>
    </p:spTree>
    <p:extLst>
      <p:ext uri="{BB962C8B-B14F-4D97-AF65-F5344CB8AC3E}">
        <p14:creationId xmlns:p14="http://schemas.microsoft.com/office/powerpoint/2010/main" val="27476556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C3B74B-3B87-FA46-B277-291F8236BA0F}" type="slidenum">
              <a:rPr lang="en-US"/>
              <a:pPr>
                <a:defRPr/>
              </a:pPr>
              <a:t>‹#›</a:t>
            </a:fld>
            <a:endParaRPr lang="en-US"/>
          </a:p>
        </p:txBody>
      </p:sp>
    </p:spTree>
    <p:extLst>
      <p:ext uri="{BB962C8B-B14F-4D97-AF65-F5344CB8AC3E}">
        <p14:creationId xmlns:p14="http://schemas.microsoft.com/office/powerpoint/2010/main" val="1636089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D4F164-74DB-EC45-AAF2-F9A03C325186}" type="slidenum">
              <a:rPr lang="en-US"/>
              <a:pPr>
                <a:defRPr/>
              </a:pPr>
              <a:t>‹#›</a:t>
            </a:fld>
            <a:endParaRPr lang="en-US"/>
          </a:p>
        </p:txBody>
      </p:sp>
    </p:spTree>
    <p:extLst>
      <p:ext uri="{BB962C8B-B14F-4D97-AF65-F5344CB8AC3E}">
        <p14:creationId xmlns:p14="http://schemas.microsoft.com/office/powerpoint/2010/main" val="12924802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888698-9C05-BB44-B9CE-9CEBD18BBAF3}" type="slidenum">
              <a:rPr lang="en-US"/>
              <a:pPr>
                <a:defRPr/>
              </a:pPr>
              <a:t>‹#›</a:t>
            </a:fld>
            <a:endParaRPr lang="en-US"/>
          </a:p>
        </p:txBody>
      </p:sp>
    </p:spTree>
    <p:extLst>
      <p:ext uri="{BB962C8B-B14F-4D97-AF65-F5344CB8AC3E}">
        <p14:creationId xmlns:p14="http://schemas.microsoft.com/office/powerpoint/2010/main" val="41647191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8BFB586-0A52-6D45-9FA9-4FD179A4958F}" type="slidenum">
              <a:rPr lang="en-US"/>
              <a:pPr>
                <a:defRPr/>
              </a:pPr>
              <a:t>‹#›</a:t>
            </a:fld>
            <a:endParaRPr lang="en-US"/>
          </a:p>
        </p:txBody>
      </p:sp>
    </p:spTree>
    <p:extLst>
      <p:ext uri="{BB962C8B-B14F-4D97-AF65-F5344CB8AC3E}">
        <p14:creationId xmlns:p14="http://schemas.microsoft.com/office/powerpoint/2010/main" val="3422237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26D8676-D855-914D-89B2-4E401F008DA0}" type="slidenum">
              <a:rPr lang="en-US"/>
              <a:pPr>
                <a:defRPr/>
              </a:pPr>
              <a:t>‹#›</a:t>
            </a:fld>
            <a:endParaRPr lang="en-US"/>
          </a:p>
        </p:txBody>
      </p:sp>
    </p:spTree>
    <p:extLst>
      <p:ext uri="{BB962C8B-B14F-4D97-AF65-F5344CB8AC3E}">
        <p14:creationId xmlns:p14="http://schemas.microsoft.com/office/powerpoint/2010/main" val="37800101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35642C-8F93-694D-B6DE-950B3B9E2099}" type="slidenum">
              <a:rPr lang="en-US"/>
              <a:pPr>
                <a:defRPr/>
              </a:pPr>
              <a:t>‹#›</a:t>
            </a:fld>
            <a:endParaRPr lang="en-US"/>
          </a:p>
        </p:txBody>
      </p:sp>
    </p:spTree>
    <p:extLst>
      <p:ext uri="{BB962C8B-B14F-4D97-AF65-F5344CB8AC3E}">
        <p14:creationId xmlns:p14="http://schemas.microsoft.com/office/powerpoint/2010/main" val="14969498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32EB54-DEEB-F947-959B-FCD88D3C3F53}" type="slidenum">
              <a:rPr lang="en-US"/>
              <a:pPr>
                <a:defRPr/>
              </a:pPr>
              <a:t>‹#›</a:t>
            </a:fld>
            <a:endParaRPr lang="en-US"/>
          </a:p>
        </p:txBody>
      </p:sp>
    </p:spTree>
    <p:extLst>
      <p:ext uri="{BB962C8B-B14F-4D97-AF65-F5344CB8AC3E}">
        <p14:creationId xmlns:p14="http://schemas.microsoft.com/office/powerpoint/2010/main" val="8013398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BA01D8-8A6C-044E-BBF2-0CCA56DA5675}" type="slidenum">
              <a:rPr lang="en-US"/>
              <a:pPr>
                <a:defRPr/>
              </a:pPr>
              <a:t>‹#›</a:t>
            </a:fld>
            <a:endParaRPr lang="en-US"/>
          </a:p>
        </p:txBody>
      </p:sp>
    </p:spTree>
    <p:extLst>
      <p:ext uri="{BB962C8B-B14F-4D97-AF65-F5344CB8AC3E}">
        <p14:creationId xmlns:p14="http://schemas.microsoft.com/office/powerpoint/2010/main" val="764582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D456F4-57CF-A547-B398-7561C6BCE269}" type="datetimeFigureOut">
              <a:rPr lang="en-US"/>
              <a:pPr>
                <a:defRPr/>
              </a:pPr>
              <a:t>6/5/14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B1A781B-19AD-0049-8850-E2E2A1B2AC17}" type="slidenum">
              <a:rPr lang="en-US"/>
              <a:pPr>
                <a:defRPr/>
              </a:pPr>
              <a:t>‹#›</a:t>
            </a:fld>
            <a:endParaRPr lang="en-US"/>
          </a:p>
        </p:txBody>
      </p:sp>
    </p:spTree>
    <p:extLst>
      <p:ext uri="{BB962C8B-B14F-4D97-AF65-F5344CB8AC3E}">
        <p14:creationId xmlns:p14="http://schemas.microsoft.com/office/powerpoint/2010/main" val="27452056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41B12A-1F51-5342-A859-3B58451507CD}" type="slidenum">
              <a:rPr lang="en-US"/>
              <a:pPr>
                <a:defRPr/>
              </a:pPr>
              <a:t>‹#›</a:t>
            </a:fld>
            <a:endParaRPr lang="en-US"/>
          </a:p>
        </p:txBody>
      </p:sp>
    </p:spTree>
    <p:extLst>
      <p:ext uri="{BB962C8B-B14F-4D97-AF65-F5344CB8AC3E}">
        <p14:creationId xmlns:p14="http://schemas.microsoft.com/office/powerpoint/2010/main" val="2020014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16639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74874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923959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72393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3652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78156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50027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18607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1993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440921-BFD7-3A4E-B378-3850C5AEA174}"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DFB61C-64E8-2348-9EE7-04A300867A53}" type="slidenum">
              <a:rPr lang="en-US"/>
              <a:pPr>
                <a:defRPr/>
              </a:pPr>
              <a:t>‹#›</a:t>
            </a:fld>
            <a:endParaRPr lang="en-US"/>
          </a:p>
        </p:txBody>
      </p:sp>
    </p:spTree>
    <p:extLst>
      <p:ext uri="{BB962C8B-B14F-4D97-AF65-F5344CB8AC3E}">
        <p14:creationId xmlns:p14="http://schemas.microsoft.com/office/powerpoint/2010/main" val="36860965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77181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7121BB-D2AA-404A-B185-7073ECD0CE76}"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01D87AC-CBE9-584A-9A23-AE7A09F9D33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565197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67121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91261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3618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14247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43728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58111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60230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28254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48F5BC-1050-3344-A7B0-73B039B074BD}" type="slidenum">
              <a:rPr lang="en-US"/>
              <a:pPr>
                <a:defRPr/>
              </a:pPr>
              <a:t>‹#›</a:t>
            </a:fld>
            <a:endParaRPr lang="en-US"/>
          </a:p>
        </p:txBody>
      </p:sp>
    </p:spTree>
    <p:extLst>
      <p:ext uri="{BB962C8B-B14F-4D97-AF65-F5344CB8AC3E}">
        <p14:creationId xmlns:p14="http://schemas.microsoft.com/office/powerpoint/2010/main" val="990261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C97614-A626-A54F-A244-08D7663AC3BB}"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5B6161-2BA8-9C42-AE90-05F44C9C1F1D}" type="slidenum">
              <a:rPr lang="en-US"/>
              <a:pPr>
                <a:defRPr/>
              </a:pPr>
              <a:t>‹#›</a:t>
            </a:fld>
            <a:endParaRPr lang="en-US"/>
          </a:p>
        </p:txBody>
      </p:sp>
    </p:spTree>
    <p:extLst>
      <p:ext uri="{BB962C8B-B14F-4D97-AF65-F5344CB8AC3E}">
        <p14:creationId xmlns:p14="http://schemas.microsoft.com/office/powerpoint/2010/main" val="37005806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61014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87609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0CC7E2-05A6-C84F-B9D8-4A28083F068C}" type="datetimeFigureOut">
              <a:rPr lang="en-US" smtClean="0">
                <a:solidFill>
                  <a:prstClr val="black">
                    <a:tint val="75000"/>
                  </a:prstClr>
                </a:solidFill>
                <a:latin typeface="Calibri"/>
              </a:rPr>
              <a:pPr/>
              <a:t>6/5/14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BE319BD-7641-4D4C-9AB7-3F892E8D066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47874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45BF66-A801-BD4E-A820-AD5BEC749A61}" type="slidenum">
              <a:rPr lang="en-US"/>
              <a:pPr>
                <a:defRPr/>
              </a:pPr>
              <a:t>‹#›</a:t>
            </a:fld>
            <a:endParaRPr lang="en-US"/>
          </a:p>
        </p:txBody>
      </p:sp>
    </p:spTree>
    <p:extLst>
      <p:ext uri="{BB962C8B-B14F-4D97-AF65-F5344CB8AC3E}">
        <p14:creationId xmlns:p14="http://schemas.microsoft.com/office/powerpoint/2010/main" val="11174713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8B83C3-AE00-5848-9913-65B632ADEB4F}" type="slidenum">
              <a:rPr lang="en-US"/>
              <a:pPr>
                <a:defRPr/>
              </a:pPr>
              <a:t>‹#›</a:t>
            </a:fld>
            <a:endParaRPr lang="en-US"/>
          </a:p>
        </p:txBody>
      </p:sp>
    </p:spTree>
    <p:extLst>
      <p:ext uri="{BB962C8B-B14F-4D97-AF65-F5344CB8AC3E}">
        <p14:creationId xmlns:p14="http://schemas.microsoft.com/office/powerpoint/2010/main" val="18171345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BD4E7D-AE87-AC4E-882C-B46A50D1C738}" type="slidenum">
              <a:rPr lang="en-US"/>
              <a:pPr>
                <a:defRPr/>
              </a:pPr>
              <a:t>‹#›</a:t>
            </a:fld>
            <a:endParaRPr lang="en-US"/>
          </a:p>
        </p:txBody>
      </p:sp>
    </p:spTree>
    <p:extLst>
      <p:ext uri="{BB962C8B-B14F-4D97-AF65-F5344CB8AC3E}">
        <p14:creationId xmlns:p14="http://schemas.microsoft.com/office/powerpoint/2010/main" val="118637284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5800B3-18E4-BF45-A6E5-350E67DD1FE7}" type="slidenum">
              <a:rPr lang="en-US"/>
              <a:pPr>
                <a:defRPr/>
              </a:pPr>
              <a:t>‹#›</a:t>
            </a:fld>
            <a:endParaRPr lang="en-US"/>
          </a:p>
        </p:txBody>
      </p:sp>
    </p:spTree>
    <p:extLst>
      <p:ext uri="{BB962C8B-B14F-4D97-AF65-F5344CB8AC3E}">
        <p14:creationId xmlns:p14="http://schemas.microsoft.com/office/powerpoint/2010/main" val="288703546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65DA4AE-2091-0A46-ABB1-48DFCF7FD92E}" type="slidenum">
              <a:rPr lang="en-US"/>
              <a:pPr>
                <a:defRPr/>
              </a:pPr>
              <a:t>‹#›</a:t>
            </a:fld>
            <a:endParaRPr lang="en-US"/>
          </a:p>
        </p:txBody>
      </p:sp>
    </p:spTree>
    <p:extLst>
      <p:ext uri="{BB962C8B-B14F-4D97-AF65-F5344CB8AC3E}">
        <p14:creationId xmlns:p14="http://schemas.microsoft.com/office/powerpoint/2010/main" val="11333095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AFBF5B2-8702-3643-9BB4-31BDB599513E}" type="slidenum">
              <a:rPr lang="en-US"/>
              <a:pPr>
                <a:defRPr/>
              </a:pPr>
              <a:t>‹#›</a:t>
            </a:fld>
            <a:endParaRPr lang="en-US"/>
          </a:p>
        </p:txBody>
      </p:sp>
    </p:spTree>
    <p:extLst>
      <p:ext uri="{BB962C8B-B14F-4D97-AF65-F5344CB8AC3E}">
        <p14:creationId xmlns:p14="http://schemas.microsoft.com/office/powerpoint/2010/main" val="10633760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4CD0E00-C125-6A4A-98F9-EEA935E36EFF}" type="slidenum">
              <a:rPr lang="en-US"/>
              <a:pPr>
                <a:defRPr/>
              </a:pPr>
              <a:t>‹#›</a:t>
            </a:fld>
            <a:endParaRPr lang="en-US"/>
          </a:p>
        </p:txBody>
      </p:sp>
    </p:spTree>
    <p:extLst>
      <p:ext uri="{BB962C8B-B14F-4D97-AF65-F5344CB8AC3E}">
        <p14:creationId xmlns:p14="http://schemas.microsoft.com/office/powerpoint/2010/main" val="2317602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AB00F3-B086-2A46-BAB1-52615CA25223}"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9CB1B7-2225-D545-8F02-EBEAD94E3919}" type="slidenum">
              <a:rPr lang="en-US"/>
              <a:pPr>
                <a:defRPr/>
              </a:pPr>
              <a:t>‹#›</a:t>
            </a:fld>
            <a:endParaRPr lang="en-US"/>
          </a:p>
        </p:txBody>
      </p:sp>
    </p:spTree>
    <p:extLst>
      <p:ext uri="{BB962C8B-B14F-4D97-AF65-F5344CB8AC3E}">
        <p14:creationId xmlns:p14="http://schemas.microsoft.com/office/powerpoint/2010/main" val="25187051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5DCF52-F1B5-004E-977E-E4D7E601B57B}" type="slidenum">
              <a:rPr lang="en-US"/>
              <a:pPr>
                <a:defRPr/>
              </a:pPr>
              <a:t>‹#›</a:t>
            </a:fld>
            <a:endParaRPr lang="en-US"/>
          </a:p>
        </p:txBody>
      </p:sp>
    </p:spTree>
    <p:extLst>
      <p:ext uri="{BB962C8B-B14F-4D97-AF65-F5344CB8AC3E}">
        <p14:creationId xmlns:p14="http://schemas.microsoft.com/office/powerpoint/2010/main" val="122984525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54BE52-AA81-404E-B01F-5377B69392FC}" type="slidenum">
              <a:rPr lang="en-US"/>
              <a:pPr>
                <a:defRPr/>
              </a:pPr>
              <a:t>‹#›</a:t>
            </a:fld>
            <a:endParaRPr lang="en-US"/>
          </a:p>
        </p:txBody>
      </p:sp>
    </p:spTree>
    <p:extLst>
      <p:ext uri="{BB962C8B-B14F-4D97-AF65-F5344CB8AC3E}">
        <p14:creationId xmlns:p14="http://schemas.microsoft.com/office/powerpoint/2010/main" val="17848394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A5830F-C247-FD4E-959E-4FDB7B538908}" type="slidenum">
              <a:rPr lang="en-US"/>
              <a:pPr>
                <a:defRPr/>
              </a:pPr>
              <a:t>‹#›</a:t>
            </a:fld>
            <a:endParaRPr lang="en-US"/>
          </a:p>
        </p:txBody>
      </p:sp>
    </p:spTree>
    <p:extLst>
      <p:ext uri="{BB962C8B-B14F-4D97-AF65-F5344CB8AC3E}">
        <p14:creationId xmlns:p14="http://schemas.microsoft.com/office/powerpoint/2010/main" val="7063932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D4D137-35DA-4344-B8AB-8934D91742AA}" type="slidenum">
              <a:rPr lang="en-US"/>
              <a:pPr>
                <a:defRPr/>
              </a:pPr>
              <a:t>‹#›</a:t>
            </a:fld>
            <a:endParaRPr lang="en-US"/>
          </a:p>
        </p:txBody>
      </p:sp>
    </p:spTree>
    <p:extLst>
      <p:ext uri="{BB962C8B-B14F-4D97-AF65-F5344CB8AC3E}">
        <p14:creationId xmlns:p14="http://schemas.microsoft.com/office/powerpoint/2010/main" val="24865168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727B32DF-1EE3-4841-A144-BF54ACEA4504}"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8162537E-312B-BB4B-85C7-41F89146748E}" type="slidenum">
              <a:rPr lang="en-US"/>
              <a:pPr>
                <a:defRPr/>
              </a:pPr>
              <a:t>‹#›</a:t>
            </a:fld>
            <a:endParaRPr lang="en-US"/>
          </a:p>
        </p:txBody>
      </p:sp>
    </p:spTree>
    <p:extLst>
      <p:ext uri="{BB962C8B-B14F-4D97-AF65-F5344CB8AC3E}">
        <p14:creationId xmlns:p14="http://schemas.microsoft.com/office/powerpoint/2010/main" val="21235861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AE24807B-9507-AA4E-9D6E-8AD337CA208C}"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DA6AAFC-FCAC-D045-B65B-5C06D939871A}" type="slidenum">
              <a:rPr lang="en-US"/>
              <a:pPr>
                <a:defRPr/>
              </a:pPr>
              <a:t>‹#›</a:t>
            </a:fld>
            <a:endParaRPr lang="en-US"/>
          </a:p>
        </p:txBody>
      </p:sp>
    </p:spTree>
    <p:extLst>
      <p:ext uri="{BB962C8B-B14F-4D97-AF65-F5344CB8AC3E}">
        <p14:creationId xmlns:p14="http://schemas.microsoft.com/office/powerpoint/2010/main" val="25187630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A7927BFE-5BEC-4D4D-8C78-67C7F53C3BA6}"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F10F583-1BC7-D042-B277-3239DFC6A714}" type="slidenum">
              <a:rPr lang="en-US"/>
              <a:pPr>
                <a:defRPr/>
              </a:pPr>
              <a:t>‹#›</a:t>
            </a:fld>
            <a:endParaRPr lang="en-US"/>
          </a:p>
        </p:txBody>
      </p:sp>
    </p:spTree>
    <p:extLst>
      <p:ext uri="{BB962C8B-B14F-4D97-AF65-F5344CB8AC3E}">
        <p14:creationId xmlns:p14="http://schemas.microsoft.com/office/powerpoint/2010/main" val="15028840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865271B2-589E-B245-89C6-E15A4652D4E2}" type="datetimeFigureOut">
              <a:rPr lang="en-US"/>
              <a:pPr>
                <a:defRPr/>
              </a:pPr>
              <a:t>6/5/14</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4AF0B011-9337-824E-8C5A-6A7EC8580F4F}" type="slidenum">
              <a:rPr lang="en-US"/>
              <a:pPr>
                <a:defRPr/>
              </a:pPr>
              <a:t>‹#›</a:t>
            </a:fld>
            <a:endParaRPr lang="en-US"/>
          </a:p>
        </p:txBody>
      </p:sp>
    </p:spTree>
    <p:extLst>
      <p:ext uri="{BB962C8B-B14F-4D97-AF65-F5344CB8AC3E}">
        <p14:creationId xmlns:p14="http://schemas.microsoft.com/office/powerpoint/2010/main" val="23584179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492E2BB4-F4D1-EA49-AEDB-AAB407EE6F5A}" type="datetimeFigureOut">
              <a:rPr lang="en-US"/>
              <a:pPr>
                <a:defRPr/>
              </a:pPr>
              <a:t>6/5/14</a:t>
            </a:fld>
            <a:endParaRPr lang="en-US"/>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2379E40E-9ED5-674F-91AE-6C282263F4E3}" type="slidenum">
              <a:rPr lang="en-US"/>
              <a:pPr>
                <a:defRPr/>
              </a:pPr>
              <a:t>‹#›</a:t>
            </a:fld>
            <a:endParaRPr lang="en-US"/>
          </a:p>
        </p:txBody>
      </p:sp>
    </p:spTree>
    <p:extLst>
      <p:ext uri="{BB962C8B-B14F-4D97-AF65-F5344CB8AC3E}">
        <p14:creationId xmlns:p14="http://schemas.microsoft.com/office/powerpoint/2010/main" val="34860330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782D4C48-9395-DA40-9E6B-05C9A12BA976}" type="datetimeFigureOut">
              <a:rPr lang="en-US"/>
              <a:pPr>
                <a:defRPr/>
              </a:pPr>
              <a:t>6/5/14</a:t>
            </a:fld>
            <a:endParaRPr lang="en-US"/>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026123D6-E056-4040-B5C2-6FB3AB1ABAB5}" type="slidenum">
              <a:rPr lang="en-US"/>
              <a:pPr>
                <a:defRPr/>
              </a:pPr>
              <a:t>‹#›</a:t>
            </a:fld>
            <a:endParaRPr lang="en-US"/>
          </a:p>
        </p:txBody>
      </p:sp>
    </p:spTree>
    <p:extLst>
      <p:ext uri="{BB962C8B-B14F-4D97-AF65-F5344CB8AC3E}">
        <p14:creationId xmlns:p14="http://schemas.microsoft.com/office/powerpoint/2010/main" val="827130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6FC7BD-DBDA-6C4F-8654-2D3EEDF3C169}"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DDA904-0EEB-C84C-8942-111C0AAE59B6}" type="slidenum">
              <a:rPr lang="en-US"/>
              <a:pPr>
                <a:defRPr/>
              </a:pPr>
              <a:t>‹#›</a:t>
            </a:fld>
            <a:endParaRPr lang="en-US"/>
          </a:p>
        </p:txBody>
      </p:sp>
    </p:spTree>
    <p:extLst>
      <p:ext uri="{BB962C8B-B14F-4D97-AF65-F5344CB8AC3E}">
        <p14:creationId xmlns:p14="http://schemas.microsoft.com/office/powerpoint/2010/main" val="13242996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50AE772A-1BF0-5B40-803A-17D664A70F03}" type="datetimeFigureOut">
              <a:rPr lang="en-US"/>
              <a:pPr>
                <a:defRPr/>
              </a:pPr>
              <a:t>6/5/14</a:t>
            </a:fld>
            <a:endParaRPr lang="en-US"/>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45C5B13D-44A4-1B4F-8820-4EF30DA2FBD6}" type="slidenum">
              <a:rPr lang="en-US"/>
              <a:pPr>
                <a:defRPr/>
              </a:pPr>
              <a:t>‹#›</a:t>
            </a:fld>
            <a:endParaRPr lang="en-US"/>
          </a:p>
        </p:txBody>
      </p:sp>
    </p:spTree>
    <p:extLst>
      <p:ext uri="{BB962C8B-B14F-4D97-AF65-F5344CB8AC3E}">
        <p14:creationId xmlns:p14="http://schemas.microsoft.com/office/powerpoint/2010/main" val="19165002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963A2B72-981E-C54A-8B91-99803B164F1D}" type="datetimeFigureOut">
              <a:rPr lang="en-US"/>
              <a:pPr>
                <a:defRPr/>
              </a:pPr>
              <a:t>6/5/14</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443D841F-DFCB-474C-9D04-1B4D8F56B9DE}" type="slidenum">
              <a:rPr lang="en-US"/>
              <a:pPr>
                <a:defRPr/>
              </a:pPr>
              <a:t>‹#›</a:t>
            </a:fld>
            <a:endParaRPr lang="en-US"/>
          </a:p>
        </p:txBody>
      </p:sp>
    </p:spTree>
    <p:extLst>
      <p:ext uri="{BB962C8B-B14F-4D97-AF65-F5344CB8AC3E}">
        <p14:creationId xmlns:p14="http://schemas.microsoft.com/office/powerpoint/2010/main" val="215322202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93B21395-5AF8-2046-A327-6D8FFC86E153}" type="datetimeFigureOut">
              <a:rPr lang="en-US"/>
              <a:pPr>
                <a:defRPr/>
              </a:pPr>
              <a:t>6/5/14</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C638D5C1-0265-4B4F-9FEC-8B2C31D14E8C}" type="slidenum">
              <a:rPr lang="en-US"/>
              <a:pPr>
                <a:defRPr/>
              </a:pPr>
              <a:t>‹#›</a:t>
            </a:fld>
            <a:endParaRPr lang="en-US"/>
          </a:p>
        </p:txBody>
      </p:sp>
    </p:spTree>
    <p:extLst>
      <p:ext uri="{BB962C8B-B14F-4D97-AF65-F5344CB8AC3E}">
        <p14:creationId xmlns:p14="http://schemas.microsoft.com/office/powerpoint/2010/main" val="816873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F5D1DEC5-2009-FB4A-8EBF-DC797FF14C5E}"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5D417073-FB92-6C4B-BA78-C701F9EEAC98}" type="slidenum">
              <a:rPr lang="en-US"/>
              <a:pPr>
                <a:defRPr/>
              </a:pPr>
              <a:t>‹#›</a:t>
            </a:fld>
            <a:endParaRPr lang="en-US"/>
          </a:p>
        </p:txBody>
      </p:sp>
    </p:spTree>
    <p:extLst>
      <p:ext uri="{BB962C8B-B14F-4D97-AF65-F5344CB8AC3E}">
        <p14:creationId xmlns:p14="http://schemas.microsoft.com/office/powerpoint/2010/main" val="28963135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1800C599-4F93-924D-8AD3-170FFAB06DC1}"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2907FDF-71CB-614C-9A59-EF18D67455A3}" type="slidenum">
              <a:rPr lang="en-US"/>
              <a:pPr>
                <a:defRPr/>
              </a:pPr>
              <a:t>‹#›</a:t>
            </a:fld>
            <a:endParaRPr lang="en-US"/>
          </a:p>
        </p:txBody>
      </p:sp>
    </p:spTree>
    <p:extLst>
      <p:ext uri="{BB962C8B-B14F-4D97-AF65-F5344CB8AC3E}">
        <p14:creationId xmlns:p14="http://schemas.microsoft.com/office/powerpoint/2010/main" val="771392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8D993B-82F3-2D47-BA7A-D735FA30DA86}" type="slidenum">
              <a:rPr lang="en-US"/>
              <a:pPr>
                <a:defRPr/>
              </a:pPr>
              <a:t>‹#›</a:t>
            </a:fld>
            <a:endParaRPr lang="en-US"/>
          </a:p>
        </p:txBody>
      </p:sp>
    </p:spTree>
    <p:extLst>
      <p:ext uri="{BB962C8B-B14F-4D97-AF65-F5344CB8AC3E}">
        <p14:creationId xmlns:p14="http://schemas.microsoft.com/office/powerpoint/2010/main" val="1564046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2127FF-1992-1747-96BA-967FDE174F23}" type="slidenum">
              <a:rPr lang="en-US"/>
              <a:pPr>
                <a:defRPr/>
              </a:pPr>
              <a:t>‹#›</a:t>
            </a:fld>
            <a:endParaRPr lang="en-US"/>
          </a:p>
        </p:txBody>
      </p:sp>
    </p:spTree>
    <p:extLst>
      <p:ext uri="{BB962C8B-B14F-4D97-AF65-F5344CB8AC3E}">
        <p14:creationId xmlns:p14="http://schemas.microsoft.com/office/powerpoint/2010/main" val="428906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B2E61A-8ECF-5044-96E4-6D310F66F1CC}" type="slidenum">
              <a:rPr lang="en-US"/>
              <a:pPr>
                <a:defRPr/>
              </a:pPr>
              <a:t>‹#›</a:t>
            </a:fld>
            <a:endParaRPr lang="en-US"/>
          </a:p>
        </p:txBody>
      </p:sp>
    </p:spTree>
    <p:extLst>
      <p:ext uri="{BB962C8B-B14F-4D97-AF65-F5344CB8AC3E}">
        <p14:creationId xmlns:p14="http://schemas.microsoft.com/office/powerpoint/2010/main" val="1404846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87C8F0-05B9-B047-8F59-68662DEFB366}" type="slidenum">
              <a:rPr lang="en-US"/>
              <a:pPr>
                <a:defRPr/>
              </a:pPr>
              <a:t>‹#›</a:t>
            </a:fld>
            <a:endParaRPr lang="en-US"/>
          </a:p>
        </p:txBody>
      </p:sp>
    </p:spTree>
    <p:extLst>
      <p:ext uri="{BB962C8B-B14F-4D97-AF65-F5344CB8AC3E}">
        <p14:creationId xmlns:p14="http://schemas.microsoft.com/office/powerpoint/2010/main" val="2551275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61A25C0-F79C-E249-B53D-CF74647606FF}" type="slidenum">
              <a:rPr lang="en-US"/>
              <a:pPr>
                <a:defRPr/>
              </a:pPr>
              <a:t>‹#›</a:t>
            </a:fld>
            <a:endParaRPr lang="en-US"/>
          </a:p>
        </p:txBody>
      </p:sp>
    </p:spTree>
    <p:extLst>
      <p:ext uri="{BB962C8B-B14F-4D97-AF65-F5344CB8AC3E}">
        <p14:creationId xmlns:p14="http://schemas.microsoft.com/office/powerpoint/2010/main" val="3865821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92FCB6B-2FB9-CE44-B1D0-9C8CFA7CBC04}" type="slidenum">
              <a:rPr lang="en-US"/>
              <a:pPr>
                <a:defRPr/>
              </a:pPr>
              <a:t>‹#›</a:t>
            </a:fld>
            <a:endParaRPr lang="en-US"/>
          </a:p>
        </p:txBody>
      </p:sp>
    </p:spTree>
    <p:extLst>
      <p:ext uri="{BB962C8B-B14F-4D97-AF65-F5344CB8AC3E}">
        <p14:creationId xmlns:p14="http://schemas.microsoft.com/office/powerpoint/2010/main" val="4263180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EB8EE4D-7AE8-7140-93B8-879B8E58601D}" type="slidenum">
              <a:rPr lang="en-US"/>
              <a:pPr>
                <a:defRPr/>
              </a:pPr>
              <a:t>‹#›</a:t>
            </a:fld>
            <a:endParaRPr lang="en-US"/>
          </a:p>
        </p:txBody>
      </p:sp>
    </p:spTree>
    <p:extLst>
      <p:ext uri="{BB962C8B-B14F-4D97-AF65-F5344CB8AC3E}">
        <p14:creationId xmlns:p14="http://schemas.microsoft.com/office/powerpoint/2010/main" val="3928200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1002E1-8AA3-B545-B3DC-0798B45576D0}" type="slidenum">
              <a:rPr lang="en-US"/>
              <a:pPr>
                <a:defRPr/>
              </a:pPr>
              <a:t>‹#›</a:t>
            </a:fld>
            <a:endParaRPr lang="en-US"/>
          </a:p>
        </p:txBody>
      </p:sp>
    </p:spTree>
    <p:extLst>
      <p:ext uri="{BB962C8B-B14F-4D97-AF65-F5344CB8AC3E}">
        <p14:creationId xmlns:p14="http://schemas.microsoft.com/office/powerpoint/2010/main" val="32188974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4EBE6F2-CEAC-2248-A42F-433B34D4AA93}" type="slidenum">
              <a:rPr lang="en-US"/>
              <a:pPr>
                <a:defRPr/>
              </a:pPr>
              <a:t>‹#›</a:t>
            </a:fld>
            <a:endParaRPr lang="en-US"/>
          </a:p>
        </p:txBody>
      </p:sp>
    </p:spTree>
    <p:extLst>
      <p:ext uri="{BB962C8B-B14F-4D97-AF65-F5344CB8AC3E}">
        <p14:creationId xmlns:p14="http://schemas.microsoft.com/office/powerpoint/2010/main" val="2695138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9CB746-519D-4F4A-8068-7034F6AE2C28}" type="slidenum">
              <a:rPr lang="en-US"/>
              <a:pPr>
                <a:defRPr/>
              </a:pPr>
              <a:t>‹#›</a:t>
            </a:fld>
            <a:endParaRPr lang="en-US"/>
          </a:p>
        </p:txBody>
      </p:sp>
    </p:spTree>
    <p:extLst>
      <p:ext uri="{BB962C8B-B14F-4D97-AF65-F5344CB8AC3E}">
        <p14:creationId xmlns:p14="http://schemas.microsoft.com/office/powerpoint/2010/main" val="2515401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0D5698-3098-0B49-9624-350EFA2F582F}" type="slidenum">
              <a:rPr lang="en-US"/>
              <a:pPr>
                <a:defRPr/>
              </a:pPr>
              <a:t>‹#›</a:t>
            </a:fld>
            <a:endParaRPr lang="en-US"/>
          </a:p>
        </p:txBody>
      </p:sp>
    </p:spTree>
    <p:extLst>
      <p:ext uri="{BB962C8B-B14F-4D97-AF65-F5344CB8AC3E}">
        <p14:creationId xmlns:p14="http://schemas.microsoft.com/office/powerpoint/2010/main" val="40572526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27EF68-3A42-EB4B-9210-61A6914AB7B2}" type="slidenum">
              <a:rPr lang="en-US"/>
              <a:pPr>
                <a:defRPr/>
              </a:pPr>
              <a:t>‹#›</a:t>
            </a:fld>
            <a:endParaRPr lang="en-US"/>
          </a:p>
        </p:txBody>
      </p:sp>
    </p:spTree>
    <p:extLst>
      <p:ext uri="{BB962C8B-B14F-4D97-AF65-F5344CB8AC3E}">
        <p14:creationId xmlns:p14="http://schemas.microsoft.com/office/powerpoint/2010/main" val="620640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CAD8B6-94AA-1B49-8E85-17AC3EB088A5}"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E9E8340-14B1-DF48-A422-967ABA5C8E1D}" type="slidenum">
              <a:rPr lang="en-US"/>
              <a:pPr>
                <a:defRPr/>
              </a:pPr>
              <a:t>‹#›</a:t>
            </a:fld>
            <a:endParaRPr lang="en-US"/>
          </a:p>
        </p:txBody>
      </p:sp>
    </p:spTree>
    <p:extLst>
      <p:ext uri="{BB962C8B-B14F-4D97-AF65-F5344CB8AC3E}">
        <p14:creationId xmlns:p14="http://schemas.microsoft.com/office/powerpoint/2010/main" val="7970719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9FE0F96-623F-DC48-8E81-7FB469AC28AA}"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F960E7-8E5B-2440-AC22-C9221614EF7B}" type="slidenum">
              <a:rPr lang="en-US"/>
              <a:pPr>
                <a:defRPr/>
              </a:pPr>
              <a:t>‹#›</a:t>
            </a:fld>
            <a:endParaRPr lang="en-US"/>
          </a:p>
        </p:txBody>
      </p:sp>
    </p:spTree>
    <p:extLst>
      <p:ext uri="{BB962C8B-B14F-4D97-AF65-F5344CB8AC3E}">
        <p14:creationId xmlns:p14="http://schemas.microsoft.com/office/powerpoint/2010/main" val="367792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E09E795-04AD-1F47-91AE-6BB5B24398E5}"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1451078-B551-0D4F-92A6-4F369938F472}" type="slidenum">
              <a:rPr lang="en-US"/>
              <a:pPr>
                <a:defRPr/>
              </a:pPr>
              <a:t>‹#›</a:t>
            </a:fld>
            <a:endParaRPr lang="en-US"/>
          </a:p>
        </p:txBody>
      </p:sp>
    </p:spTree>
    <p:extLst>
      <p:ext uri="{BB962C8B-B14F-4D97-AF65-F5344CB8AC3E}">
        <p14:creationId xmlns:p14="http://schemas.microsoft.com/office/powerpoint/2010/main" val="14685946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0518A40-77C4-3F42-B6BA-AAB4D3AC0A0C}" type="datetimeFigureOut">
              <a:rPr lang="en-US"/>
              <a:pPr>
                <a:defRPr/>
              </a:pPr>
              <a:t>6/5/14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0BCE14E-51BC-DC4A-950F-64ADE016CC72}" type="slidenum">
              <a:rPr lang="en-US"/>
              <a:pPr>
                <a:defRPr/>
              </a:pPr>
              <a:t>‹#›</a:t>
            </a:fld>
            <a:endParaRPr lang="en-US"/>
          </a:p>
        </p:txBody>
      </p:sp>
    </p:spTree>
    <p:extLst>
      <p:ext uri="{BB962C8B-B14F-4D97-AF65-F5344CB8AC3E}">
        <p14:creationId xmlns:p14="http://schemas.microsoft.com/office/powerpoint/2010/main" val="521689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B73884D-571F-A743-B976-988ADF8AC1CC}" type="datetimeFigureOut">
              <a:rPr lang="en-US"/>
              <a:pPr>
                <a:defRPr/>
              </a:pPr>
              <a:t>6/5/14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07FD274-FF76-F84B-884B-06C52A168DAC}" type="slidenum">
              <a:rPr lang="en-US"/>
              <a:pPr>
                <a:defRPr/>
              </a:pPr>
              <a:t>‹#›</a:t>
            </a:fld>
            <a:endParaRPr lang="en-US"/>
          </a:p>
        </p:txBody>
      </p:sp>
    </p:spTree>
    <p:extLst>
      <p:ext uri="{BB962C8B-B14F-4D97-AF65-F5344CB8AC3E}">
        <p14:creationId xmlns:p14="http://schemas.microsoft.com/office/powerpoint/2010/main" val="2902098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AE43594-7B77-C74D-8258-BA6317C95A51}" type="datetimeFigureOut">
              <a:rPr lang="en-US"/>
              <a:pPr>
                <a:defRPr/>
              </a:pPr>
              <a:t>6/5/14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49774-ECC1-2844-898A-4E82E3EC73EB}" type="slidenum">
              <a:rPr lang="en-US"/>
              <a:pPr>
                <a:defRPr/>
              </a:pPr>
              <a:t>‹#›</a:t>
            </a:fld>
            <a:endParaRPr lang="en-US"/>
          </a:p>
        </p:txBody>
      </p:sp>
    </p:spTree>
    <p:extLst>
      <p:ext uri="{BB962C8B-B14F-4D97-AF65-F5344CB8AC3E}">
        <p14:creationId xmlns:p14="http://schemas.microsoft.com/office/powerpoint/2010/main" val="358611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888FA9-5CB3-1248-BC39-55C1EB5DD9E5}" type="slidenum">
              <a:rPr lang="en-US"/>
              <a:pPr>
                <a:defRPr/>
              </a:pPr>
              <a:t>‹#›</a:t>
            </a:fld>
            <a:endParaRPr lang="en-US"/>
          </a:p>
        </p:txBody>
      </p:sp>
    </p:spTree>
    <p:extLst>
      <p:ext uri="{BB962C8B-B14F-4D97-AF65-F5344CB8AC3E}">
        <p14:creationId xmlns:p14="http://schemas.microsoft.com/office/powerpoint/2010/main" val="3656514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1170263-F25E-0B40-AD72-DF69CD2DC936}" type="datetimeFigureOut">
              <a:rPr lang="en-US"/>
              <a:pPr>
                <a:defRPr/>
              </a:pPr>
              <a:t>6/5/14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522E579-2663-9C44-8F3C-503C951F06BD}" type="slidenum">
              <a:rPr lang="en-US"/>
              <a:pPr>
                <a:defRPr/>
              </a:pPr>
              <a:t>‹#›</a:t>
            </a:fld>
            <a:endParaRPr lang="en-US"/>
          </a:p>
        </p:txBody>
      </p:sp>
    </p:spTree>
    <p:extLst>
      <p:ext uri="{BB962C8B-B14F-4D97-AF65-F5344CB8AC3E}">
        <p14:creationId xmlns:p14="http://schemas.microsoft.com/office/powerpoint/2010/main" val="2910003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ED8F9FE-7287-A344-B114-7C6F7FDBF911}" type="datetimeFigureOut">
              <a:rPr lang="en-US"/>
              <a:pPr>
                <a:defRPr/>
              </a:pPr>
              <a:t>6/5/14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EC92E8C-AFED-334D-8E35-C4BD670411D9}" type="slidenum">
              <a:rPr lang="en-US"/>
              <a:pPr>
                <a:defRPr/>
              </a:pPr>
              <a:t>‹#›</a:t>
            </a:fld>
            <a:endParaRPr lang="en-US"/>
          </a:p>
        </p:txBody>
      </p:sp>
    </p:spTree>
    <p:extLst>
      <p:ext uri="{BB962C8B-B14F-4D97-AF65-F5344CB8AC3E}">
        <p14:creationId xmlns:p14="http://schemas.microsoft.com/office/powerpoint/2010/main" val="2601595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91D5F6-67BA-F546-AD33-4BE3CE3B7353}" type="datetimeFigureOut">
              <a:rPr lang="en-US"/>
              <a:pPr>
                <a:defRPr/>
              </a:pPr>
              <a:t>6/5/14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F7995D9-35E1-1B4A-AD00-BAAFAF848E48}" type="slidenum">
              <a:rPr lang="en-US"/>
              <a:pPr>
                <a:defRPr/>
              </a:pPr>
              <a:t>‹#›</a:t>
            </a:fld>
            <a:endParaRPr lang="en-US"/>
          </a:p>
        </p:txBody>
      </p:sp>
    </p:spTree>
    <p:extLst>
      <p:ext uri="{BB962C8B-B14F-4D97-AF65-F5344CB8AC3E}">
        <p14:creationId xmlns:p14="http://schemas.microsoft.com/office/powerpoint/2010/main" val="3726790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85C52E2-4CCE-FB43-8B96-ADF22D20B5CE}"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FF185D1-6229-2F46-9230-176316315014}" type="slidenum">
              <a:rPr lang="en-US"/>
              <a:pPr>
                <a:defRPr/>
              </a:pPr>
              <a:t>‹#›</a:t>
            </a:fld>
            <a:endParaRPr lang="en-US"/>
          </a:p>
        </p:txBody>
      </p:sp>
    </p:spTree>
    <p:extLst>
      <p:ext uri="{BB962C8B-B14F-4D97-AF65-F5344CB8AC3E}">
        <p14:creationId xmlns:p14="http://schemas.microsoft.com/office/powerpoint/2010/main" val="1801181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DF5B92-2F1A-4746-BD55-27168762B63C}"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A26DBD4-9C91-FB44-9687-F4C4840E3E72}" type="slidenum">
              <a:rPr lang="en-US"/>
              <a:pPr>
                <a:defRPr/>
              </a:pPr>
              <a:t>‹#›</a:t>
            </a:fld>
            <a:endParaRPr lang="en-US"/>
          </a:p>
        </p:txBody>
      </p:sp>
    </p:spTree>
    <p:extLst>
      <p:ext uri="{BB962C8B-B14F-4D97-AF65-F5344CB8AC3E}">
        <p14:creationId xmlns:p14="http://schemas.microsoft.com/office/powerpoint/2010/main" val="3679480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045E7C-80F9-4E47-A421-9CC989827D3B}" type="slidenum">
              <a:rPr lang="en-US"/>
              <a:pPr>
                <a:defRPr/>
              </a:pPr>
              <a:t>‹#›</a:t>
            </a:fld>
            <a:endParaRPr lang="en-US"/>
          </a:p>
        </p:txBody>
      </p:sp>
    </p:spTree>
    <p:extLst>
      <p:ext uri="{BB962C8B-B14F-4D97-AF65-F5344CB8AC3E}">
        <p14:creationId xmlns:p14="http://schemas.microsoft.com/office/powerpoint/2010/main" val="530011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15FB0E-7421-054E-9761-5FB95B8F2418}" type="slidenum">
              <a:rPr lang="en-US"/>
              <a:pPr>
                <a:defRPr/>
              </a:pPr>
              <a:t>‹#›</a:t>
            </a:fld>
            <a:endParaRPr lang="en-US"/>
          </a:p>
        </p:txBody>
      </p:sp>
    </p:spTree>
    <p:extLst>
      <p:ext uri="{BB962C8B-B14F-4D97-AF65-F5344CB8AC3E}">
        <p14:creationId xmlns:p14="http://schemas.microsoft.com/office/powerpoint/2010/main" val="2999171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0"/>
            <a:ext cx="77724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15"/>
            <a:ext cx="7772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245AAC-003D-534B-B910-F1D5EC70E7C8}" type="slidenum">
              <a:rPr lang="en-US"/>
              <a:pPr>
                <a:defRPr/>
              </a:pPr>
              <a:t>‹#›</a:t>
            </a:fld>
            <a:endParaRPr lang="en-US"/>
          </a:p>
        </p:txBody>
      </p:sp>
    </p:spTree>
    <p:extLst>
      <p:ext uri="{BB962C8B-B14F-4D97-AF65-F5344CB8AC3E}">
        <p14:creationId xmlns:p14="http://schemas.microsoft.com/office/powerpoint/2010/main" val="2331143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09AEB2-25B4-1E4B-BBD3-51BCAF48E271}" type="slidenum">
              <a:rPr lang="en-US"/>
              <a:pPr>
                <a:defRPr/>
              </a:pPr>
              <a:t>‹#›</a:t>
            </a:fld>
            <a:endParaRPr lang="en-US"/>
          </a:p>
        </p:txBody>
      </p:sp>
    </p:spTree>
    <p:extLst>
      <p:ext uri="{BB962C8B-B14F-4D97-AF65-F5344CB8AC3E}">
        <p14:creationId xmlns:p14="http://schemas.microsoft.com/office/powerpoint/2010/main" val="2303995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04459B-C1D4-D34E-8936-904C14C7F823}" type="slidenum">
              <a:rPr lang="en-US"/>
              <a:pPr>
                <a:defRPr/>
              </a:pPr>
              <a:t>‹#›</a:t>
            </a:fld>
            <a:endParaRPr lang="en-US"/>
          </a:p>
        </p:txBody>
      </p:sp>
    </p:spTree>
    <p:extLst>
      <p:ext uri="{BB962C8B-B14F-4D97-AF65-F5344CB8AC3E}">
        <p14:creationId xmlns:p14="http://schemas.microsoft.com/office/powerpoint/2010/main" val="363806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C0E5EEC-3319-074D-8BA4-8CF227F10F3F}" type="slidenum">
              <a:rPr lang="en-US"/>
              <a:pPr>
                <a:defRPr/>
              </a:pPr>
              <a:t>‹#›</a:t>
            </a:fld>
            <a:endParaRPr lang="en-US"/>
          </a:p>
        </p:txBody>
      </p:sp>
    </p:spTree>
    <p:extLst>
      <p:ext uri="{BB962C8B-B14F-4D97-AF65-F5344CB8AC3E}">
        <p14:creationId xmlns:p14="http://schemas.microsoft.com/office/powerpoint/2010/main" val="7108418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5697D8-48CD-9745-AD86-91C9A134A670}" type="slidenum">
              <a:rPr lang="en-US"/>
              <a:pPr>
                <a:defRPr/>
              </a:pPr>
              <a:t>‹#›</a:t>
            </a:fld>
            <a:endParaRPr lang="en-US"/>
          </a:p>
        </p:txBody>
      </p:sp>
    </p:spTree>
    <p:extLst>
      <p:ext uri="{BB962C8B-B14F-4D97-AF65-F5344CB8AC3E}">
        <p14:creationId xmlns:p14="http://schemas.microsoft.com/office/powerpoint/2010/main" val="2916857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E52EFAC-CB17-754A-B34C-40E8628DFF1C}" type="slidenum">
              <a:rPr lang="en-US"/>
              <a:pPr>
                <a:defRPr/>
              </a:pPr>
              <a:t>‹#›</a:t>
            </a:fld>
            <a:endParaRPr lang="en-US"/>
          </a:p>
        </p:txBody>
      </p:sp>
    </p:spTree>
    <p:extLst>
      <p:ext uri="{BB962C8B-B14F-4D97-AF65-F5344CB8AC3E}">
        <p14:creationId xmlns:p14="http://schemas.microsoft.com/office/powerpoint/2010/main" val="3104899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519637-D33E-4E48-AD6C-667DE7B27EE8}" type="slidenum">
              <a:rPr lang="en-US"/>
              <a:pPr>
                <a:defRPr/>
              </a:pPr>
              <a:t>‹#›</a:t>
            </a:fld>
            <a:endParaRPr lang="en-US"/>
          </a:p>
        </p:txBody>
      </p:sp>
    </p:spTree>
    <p:extLst>
      <p:ext uri="{BB962C8B-B14F-4D97-AF65-F5344CB8AC3E}">
        <p14:creationId xmlns:p14="http://schemas.microsoft.com/office/powerpoint/2010/main" val="1309757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679A7C-5955-5941-AB72-B47505EDA13E}" type="slidenum">
              <a:rPr lang="en-US"/>
              <a:pPr>
                <a:defRPr/>
              </a:pPr>
              <a:t>‹#›</a:t>
            </a:fld>
            <a:endParaRPr lang="en-US"/>
          </a:p>
        </p:txBody>
      </p:sp>
    </p:spTree>
    <p:extLst>
      <p:ext uri="{BB962C8B-B14F-4D97-AF65-F5344CB8AC3E}">
        <p14:creationId xmlns:p14="http://schemas.microsoft.com/office/powerpoint/2010/main" val="28206474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E9A7AF-0844-1A49-9741-D483037D52AD}" type="slidenum">
              <a:rPr lang="en-US"/>
              <a:pPr>
                <a:defRPr/>
              </a:pPr>
              <a:t>‹#›</a:t>
            </a:fld>
            <a:endParaRPr lang="en-US"/>
          </a:p>
        </p:txBody>
      </p:sp>
    </p:spTree>
    <p:extLst>
      <p:ext uri="{BB962C8B-B14F-4D97-AF65-F5344CB8AC3E}">
        <p14:creationId xmlns:p14="http://schemas.microsoft.com/office/powerpoint/2010/main" val="1813762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201C77-F05B-ED4E-B8E9-81B281FE1DCE}" type="slidenum">
              <a:rPr lang="en-US"/>
              <a:pPr>
                <a:defRPr/>
              </a:pPr>
              <a:t>‹#›</a:t>
            </a:fld>
            <a:endParaRPr lang="en-US"/>
          </a:p>
        </p:txBody>
      </p:sp>
    </p:spTree>
    <p:extLst>
      <p:ext uri="{BB962C8B-B14F-4D97-AF65-F5344CB8AC3E}">
        <p14:creationId xmlns:p14="http://schemas.microsoft.com/office/powerpoint/2010/main" val="14358506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3BC8C403-A416-A14D-9E56-3578E8CAB2C0}" type="datetime1">
              <a:rPr lang="en-US"/>
              <a:pPr>
                <a:defRPr/>
              </a:pPr>
              <a:t>6/5/14</a:t>
            </a:fld>
            <a:endParaRPr lang="en-US"/>
          </a:p>
        </p:txBody>
      </p:sp>
      <p:sp>
        <p:nvSpPr>
          <p:cNvPr id="5"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8DBFC7F8-2F45-134E-BA4C-6D812100EC2B}" type="slidenum">
              <a:rPr lang="en-US"/>
              <a:pPr>
                <a:defRPr/>
              </a:pPr>
              <a:t>‹#›</a:t>
            </a:fld>
            <a:endParaRPr lang="en-US"/>
          </a:p>
        </p:txBody>
      </p:sp>
    </p:spTree>
    <p:extLst>
      <p:ext uri="{BB962C8B-B14F-4D97-AF65-F5344CB8AC3E}">
        <p14:creationId xmlns:p14="http://schemas.microsoft.com/office/powerpoint/2010/main" val="2088003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6CDC58B6-83AC-8A4D-83A2-BB99CE679D92}" type="datetime1">
              <a:rPr lang="en-US"/>
              <a:pPr>
                <a:defRPr/>
              </a:pPr>
              <a:t>6/5/14</a:t>
            </a:fld>
            <a:endParaRPr lang="en-US"/>
          </a:p>
        </p:txBody>
      </p:sp>
      <p:sp>
        <p:nvSpPr>
          <p:cNvPr id="5"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6FB9F2BE-BDBF-3F4B-A2FF-DC7F7DD0E8D6}" type="slidenum">
              <a:rPr lang="en-US"/>
              <a:pPr>
                <a:defRPr/>
              </a:pPr>
              <a:t>‹#›</a:t>
            </a:fld>
            <a:endParaRPr lang="en-US"/>
          </a:p>
        </p:txBody>
      </p:sp>
    </p:spTree>
    <p:extLst>
      <p:ext uri="{BB962C8B-B14F-4D97-AF65-F5344CB8AC3E}">
        <p14:creationId xmlns:p14="http://schemas.microsoft.com/office/powerpoint/2010/main" val="1775822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0"/>
            <a:ext cx="77724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15"/>
            <a:ext cx="7772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CDC341BC-AA98-A244-AF09-72FCDBC20435}" type="datetime1">
              <a:rPr lang="en-US"/>
              <a:pPr>
                <a:defRPr/>
              </a:pPr>
              <a:t>6/5/14</a:t>
            </a:fld>
            <a:endParaRPr lang="en-US"/>
          </a:p>
        </p:txBody>
      </p:sp>
      <p:sp>
        <p:nvSpPr>
          <p:cNvPr id="5"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277AECFD-A5E0-244F-A318-52A586857EB9}" type="slidenum">
              <a:rPr lang="en-US"/>
              <a:pPr>
                <a:defRPr/>
              </a:pPr>
              <a:t>‹#›</a:t>
            </a:fld>
            <a:endParaRPr lang="en-US"/>
          </a:p>
        </p:txBody>
      </p:sp>
    </p:spTree>
    <p:extLst>
      <p:ext uri="{BB962C8B-B14F-4D97-AF65-F5344CB8AC3E}">
        <p14:creationId xmlns:p14="http://schemas.microsoft.com/office/powerpoint/2010/main" val="33125868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4043AC65-3A7C-4E4C-BB6E-B26B705B415A}" type="datetime1">
              <a:rPr lang="en-US"/>
              <a:pPr>
                <a:defRPr/>
              </a:pPr>
              <a:t>6/5/14</a:t>
            </a:fld>
            <a:endParaRPr lang="en-US"/>
          </a:p>
        </p:txBody>
      </p:sp>
      <p:sp>
        <p:nvSpPr>
          <p:cNvPr id="6"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25104EDB-139B-114D-BBB2-3B674314DE3F}" type="slidenum">
              <a:rPr lang="en-US"/>
              <a:pPr>
                <a:defRPr/>
              </a:pPr>
              <a:t>‹#›</a:t>
            </a:fld>
            <a:endParaRPr lang="en-US"/>
          </a:p>
        </p:txBody>
      </p:sp>
    </p:spTree>
    <p:extLst>
      <p:ext uri="{BB962C8B-B14F-4D97-AF65-F5344CB8AC3E}">
        <p14:creationId xmlns:p14="http://schemas.microsoft.com/office/powerpoint/2010/main" val="1383224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C3E56E7-5EB7-5648-8653-08FF6C3D302F}" type="slidenum">
              <a:rPr lang="en-US"/>
              <a:pPr>
                <a:defRPr/>
              </a:pPr>
              <a:t>‹#›</a:t>
            </a:fld>
            <a:endParaRPr lang="en-US"/>
          </a:p>
        </p:txBody>
      </p:sp>
    </p:spTree>
    <p:extLst>
      <p:ext uri="{BB962C8B-B14F-4D97-AF65-F5344CB8AC3E}">
        <p14:creationId xmlns:p14="http://schemas.microsoft.com/office/powerpoint/2010/main" val="4153456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360B9BE6-2E0E-8F4A-A38F-8E5B1D7437DA}" type="datetime1">
              <a:rPr lang="en-US"/>
              <a:pPr>
                <a:defRPr/>
              </a:pPr>
              <a:t>6/5/14</a:t>
            </a:fld>
            <a:endParaRPr lang="en-US"/>
          </a:p>
        </p:txBody>
      </p:sp>
      <p:sp>
        <p:nvSpPr>
          <p:cNvPr id="8"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6A08B635-6ECA-8B44-B81B-DDE4BFAF278A}" type="slidenum">
              <a:rPr lang="en-US"/>
              <a:pPr>
                <a:defRPr/>
              </a:pPr>
              <a:t>‹#›</a:t>
            </a:fld>
            <a:endParaRPr lang="en-US"/>
          </a:p>
        </p:txBody>
      </p:sp>
    </p:spTree>
    <p:extLst>
      <p:ext uri="{BB962C8B-B14F-4D97-AF65-F5344CB8AC3E}">
        <p14:creationId xmlns:p14="http://schemas.microsoft.com/office/powerpoint/2010/main" val="555462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E90F2189-A0A3-D44C-B977-22B86D98621C}" type="datetime1">
              <a:rPr lang="en-US"/>
              <a:pPr>
                <a:defRPr/>
              </a:pPr>
              <a:t>6/5/14</a:t>
            </a:fld>
            <a:endParaRPr lang="en-US"/>
          </a:p>
        </p:txBody>
      </p:sp>
      <p:sp>
        <p:nvSpPr>
          <p:cNvPr id="4"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01626EBD-11BD-2548-AD4D-964C1EE0E22A}" type="slidenum">
              <a:rPr lang="en-US"/>
              <a:pPr>
                <a:defRPr/>
              </a:pPr>
              <a:t>‹#›</a:t>
            </a:fld>
            <a:endParaRPr lang="en-US"/>
          </a:p>
        </p:txBody>
      </p:sp>
    </p:spTree>
    <p:extLst>
      <p:ext uri="{BB962C8B-B14F-4D97-AF65-F5344CB8AC3E}">
        <p14:creationId xmlns:p14="http://schemas.microsoft.com/office/powerpoint/2010/main" val="442511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71B02CB1-DDF8-6E41-B1F3-C4BA1DF48E63}" type="datetime1">
              <a:rPr lang="en-US"/>
              <a:pPr>
                <a:defRPr/>
              </a:pPr>
              <a:t>6/5/14</a:t>
            </a:fld>
            <a:endParaRPr lang="en-US"/>
          </a:p>
        </p:txBody>
      </p:sp>
      <p:sp>
        <p:nvSpPr>
          <p:cNvPr id="3"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57A218FB-C0FF-A348-B6AA-901B5FF00761}" type="slidenum">
              <a:rPr lang="en-US"/>
              <a:pPr>
                <a:defRPr/>
              </a:pPr>
              <a:t>‹#›</a:t>
            </a:fld>
            <a:endParaRPr lang="en-US"/>
          </a:p>
        </p:txBody>
      </p:sp>
    </p:spTree>
    <p:extLst>
      <p:ext uri="{BB962C8B-B14F-4D97-AF65-F5344CB8AC3E}">
        <p14:creationId xmlns:p14="http://schemas.microsoft.com/office/powerpoint/2010/main" val="16817776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A78EABF7-3C7A-A945-93D9-540B97AF7253}" type="datetime1">
              <a:rPr lang="en-US"/>
              <a:pPr>
                <a:defRPr/>
              </a:pPr>
              <a:t>6/5/14</a:t>
            </a:fld>
            <a:endParaRPr lang="en-US"/>
          </a:p>
        </p:txBody>
      </p:sp>
      <p:sp>
        <p:nvSpPr>
          <p:cNvPr id="6"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DA29C5B6-FF8B-DA4A-B962-D57F495F85B0}" type="slidenum">
              <a:rPr lang="en-US"/>
              <a:pPr>
                <a:defRPr/>
              </a:pPr>
              <a:t>‹#›</a:t>
            </a:fld>
            <a:endParaRPr lang="en-US"/>
          </a:p>
        </p:txBody>
      </p:sp>
    </p:spTree>
    <p:extLst>
      <p:ext uri="{BB962C8B-B14F-4D97-AF65-F5344CB8AC3E}">
        <p14:creationId xmlns:p14="http://schemas.microsoft.com/office/powerpoint/2010/main" val="3193951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F81E5188-E6D7-D442-BD6B-F806272E6405}" type="datetime1">
              <a:rPr lang="en-US"/>
              <a:pPr>
                <a:defRPr/>
              </a:pPr>
              <a:t>6/5/14</a:t>
            </a:fld>
            <a:endParaRPr lang="en-US"/>
          </a:p>
        </p:txBody>
      </p:sp>
      <p:sp>
        <p:nvSpPr>
          <p:cNvPr id="6"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C37F0957-1381-5343-8767-C15EFFC166FB}" type="slidenum">
              <a:rPr lang="en-US"/>
              <a:pPr>
                <a:defRPr/>
              </a:pPr>
              <a:t>‹#›</a:t>
            </a:fld>
            <a:endParaRPr lang="en-US"/>
          </a:p>
        </p:txBody>
      </p:sp>
    </p:spTree>
    <p:extLst>
      <p:ext uri="{BB962C8B-B14F-4D97-AF65-F5344CB8AC3E}">
        <p14:creationId xmlns:p14="http://schemas.microsoft.com/office/powerpoint/2010/main" val="1122010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567DCFD1-AC39-4E40-80E8-2A96969F90D1}" type="datetime1">
              <a:rPr lang="en-US"/>
              <a:pPr>
                <a:defRPr/>
              </a:pPr>
              <a:t>6/5/14</a:t>
            </a:fld>
            <a:endParaRPr lang="en-US"/>
          </a:p>
        </p:txBody>
      </p:sp>
      <p:sp>
        <p:nvSpPr>
          <p:cNvPr id="5"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5E044527-51D5-3447-9F56-F65F8B7FE61C}" type="slidenum">
              <a:rPr lang="en-US"/>
              <a:pPr>
                <a:defRPr/>
              </a:pPr>
              <a:t>‹#›</a:t>
            </a:fld>
            <a:endParaRPr lang="en-US"/>
          </a:p>
        </p:txBody>
      </p:sp>
    </p:spTree>
    <p:extLst>
      <p:ext uri="{BB962C8B-B14F-4D97-AF65-F5344CB8AC3E}">
        <p14:creationId xmlns:p14="http://schemas.microsoft.com/office/powerpoint/2010/main" val="1951587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b="0">
                <a:latin typeface="Calibri" charset="0"/>
                <a:cs typeface="ＭＳ Ｐゴシック" charset="0"/>
              </a:defRPr>
            </a:lvl1pPr>
          </a:lstStyle>
          <a:p>
            <a:pPr>
              <a:defRPr/>
            </a:pPr>
            <a:fld id="{5175DEFF-A1B0-754A-9212-C3850D77F2E0}" type="datetime1">
              <a:rPr lang="en-US"/>
              <a:pPr>
                <a:defRPr/>
              </a:pPr>
              <a:t>6/5/14</a:t>
            </a:fld>
            <a:endParaRPr lang="en-US"/>
          </a:p>
        </p:txBody>
      </p:sp>
      <p:sp>
        <p:nvSpPr>
          <p:cNvPr id="5"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0">
                <a:latin typeface="Calibri" charset="0"/>
                <a:cs typeface="ＭＳ Ｐゴシック" charset="0"/>
              </a:defRPr>
            </a:lvl1pPr>
          </a:lstStyle>
          <a:p>
            <a:pPr>
              <a:defRPr/>
            </a:pPr>
            <a:fld id="{407E7E73-CA34-5644-AC11-DEBC8B18306C}" type="slidenum">
              <a:rPr lang="en-US"/>
              <a:pPr>
                <a:defRPr/>
              </a:pPr>
              <a:t>‹#›</a:t>
            </a:fld>
            <a:endParaRPr lang="en-US"/>
          </a:p>
        </p:txBody>
      </p:sp>
    </p:spTree>
    <p:extLst>
      <p:ext uri="{BB962C8B-B14F-4D97-AF65-F5344CB8AC3E}">
        <p14:creationId xmlns:p14="http://schemas.microsoft.com/office/powerpoint/2010/main" val="4157542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7"/>
            <a:ext cx="77724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fld id="{ED6D7EF4-8BF0-DE44-BBF5-0B33BC25859B}"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2D7229B-A1B2-1F47-9AA3-FE7605FF1541}" type="slidenum">
              <a:rPr lang="en-US"/>
              <a:pPr>
                <a:defRPr/>
              </a:pPr>
              <a:t>‹#›</a:t>
            </a:fld>
            <a:endParaRPr lang="en-US"/>
          </a:p>
        </p:txBody>
      </p:sp>
    </p:spTree>
    <p:extLst>
      <p:ext uri="{BB962C8B-B14F-4D97-AF65-F5344CB8AC3E}">
        <p14:creationId xmlns:p14="http://schemas.microsoft.com/office/powerpoint/2010/main" val="893012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950F7637-8403-D547-B3E3-55DE1ABF6DBE}"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065B97D-8626-0141-8CD7-79BE22A1CD87}" type="slidenum">
              <a:rPr lang="en-US"/>
              <a:pPr>
                <a:defRPr/>
              </a:pPr>
              <a:t>‹#›</a:t>
            </a:fld>
            <a:endParaRPr lang="en-US"/>
          </a:p>
        </p:txBody>
      </p:sp>
    </p:spTree>
    <p:extLst>
      <p:ext uri="{BB962C8B-B14F-4D97-AF65-F5344CB8AC3E}">
        <p14:creationId xmlns:p14="http://schemas.microsoft.com/office/powerpoint/2010/main" val="2628662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4406900"/>
            <a:ext cx="77724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5" y="2906715"/>
            <a:ext cx="77724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70DA172B-2ABD-B140-89B7-5F599DBD420D}"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DBB4AA6A-892F-9344-8978-AD2FFE2D4EF9}" type="slidenum">
              <a:rPr lang="en-US"/>
              <a:pPr>
                <a:defRPr/>
              </a:pPr>
              <a:t>‹#›</a:t>
            </a:fld>
            <a:endParaRPr lang="en-US"/>
          </a:p>
        </p:txBody>
      </p:sp>
    </p:spTree>
    <p:extLst>
      <p:ext uri="{BB962C8B-B14F-4D97-AF65-F5344CB8AC3E}">
        <p14:creationId xmlns:p14="http://schemas.microsoft.com/office/powerpoint/2010/main" val="3674558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5C7B2C-4EDF-904C-8AEB-E17F7FF8A0BB}" type="slidenum">
              <a:rPr lang="en-US"/>
              <a:pPr>
                <a:defRPr/>
              </a:pPr>
              <a:t>‹#›</a:t>
            </a:fld>
            <a:endParaRPr lang="en-US"/>
          </a:p>
        </p:txBody>
      </p:sp>
    </p:spTree>
    <p:extLst>
      <p:ext uri="{BB962C8B-B14F-4D97-AF65-F5344CB8AC3E}">
        <p14:creationId xmlns:p14="http://schemas.microsoft.com/office/powerpoint/2010/main" val="23411520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fld id="{8C8AE1CD-E332-0341-BE77-C2B29598A028}" type="datetimeFigureOut">
              <a:rPr lang="en-US"/>
              <a:pPr>
                <a:defRPr/>
              </a:pPr>
              <a:t>6/5/14</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8BDEBD1-DF7E-354A-9049-FCEB153C8F33}" type="slidenum">
              <a:rPr lang="en-US"/>
              <a:pPr>
                <a:defRPr/>
              </a:pPr>
              <a:t>‹#›</a:t>
            </a:fld>
            <a:endParaRPr lang="en-US"/>
          </a:p>
        </p:txBody>
      </p:sp>
    </p:spTree>
    <p:extLst>
      <p:ext uri="{BB962C8B-B14F-4D97-AF65-F5344CB8AC3E}">
        <p14:creationId xmlns:p14="http://schemas.microsoft.com/office/powerpoint/2010/main" val="41661428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fld id="{81F016C1-0337-E948-9256-544E24FA7714}" type="datetimeFigureOut">
              <a:rPr lang="en-US"/>
              <a:pPr>
                <a:defRPr/>
              </a:pPr>
              <a:t>6/5/14</a:t>
            </a:fld>
            <a:endParaRPr lang="en-US"/>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3927BBFF-AB72-2249-8504-8C4A98837716}" type="slidenum">
              <a:rPr lang="en-US"/>
              <a:pPr>
                <a:defRPr/>
              </a:pPr>
              <a:t>‹#›</a:t>
            </a:fld>
            <a:endParaRPr lang="en-US"/>
          </a:p>
        </p:txBody>
      </p:sp>
    </p:spTree>
    <p:extLst>
      <p:ext uri="{BB962C8B-B14F-4D97-AF65-F5344CB8AC3E}">
        <p14:creationId xmlns:p14="http://schemas.microsoft.com/office/powerpoint/2010/main" val="71207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fld id="{BAAEEFF9-9825-2E4B-BFE2-5D1D793F6CA9}" type="datetimeFigureOut">
              <a:rPr lang="en-US"/>
              <a:pPr>
                <a:defRPr/>
              </a:pPr>
              <a:t>6/5/14</a:t>
            </a:fld>
            <a:endParaRPr lang="en-US"/>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B53E0119-75AA-7249-B8D6-D37712BBFE45}" type="slidenum">
              <a:rPr lang="en-US"/>
              <a:pPr>
                <a:defRPr/>
              </a:pPr>
              <a:t>‹#›</a:t>
            </a:fld>
            <a:endParaRPr lang="en-US"/>
          </a:p>
        </p:txBody>
      </p:sp>
    </p:spTree>
    <p:extLst>
      <p:ext uri="{BB962C8B-B14F-4D97-AF65-F5344CB8AC3E}">
        <p14:creationId xmlns:p14="http://schemas.microsoft.com/office/powerpoint/2010/main" val="1095184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fld id="{6D7FEA7E-08E9-9946-A82B-811E1BAD2A11}" type="datetimeFigureOut">
              <a:rPr lang="en-US"/>
              <a:pPr>
                <a:defRPr/>
              </a:pPr>
              <a:t>6/5/14</a:t>
            </a:fld>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238DB4BC-45BA-8C45-ACE2-307304307CDC}" type="slidenum">
              <a:rPr lang="en-US"/>
              <a:pPr>
                <a:defRPr/>
              </a:pPr>
              <a:t>‹#›</a:t>
            </a:fld>
            <a:endParaRPr lang="en-US"/>
          </a:p>
        </p:txBody>
      </p:sp>
    </p:spTree>
    <p:extLst>
      <p:ext uri="{BB962C8B-B14F-4D97-AF65-F5344CB8AC3E}">
        <p14:creationId xmlns:p14="http://schemas.microsoft.com/office/powerpoint/2010/main" val="1121403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3DC47EC1-5EFE-7F42-AC66-72CAFD543B29}" type="datetimeFigureOut">
              <a:rPr lang="en-US"/>
              <a:pPr>
                <a:defRPr/>
              </a:pPr>
              <a:t>6/5/14</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EC382BBD-7D04-ED44-887D-45C047DA9204}" type="slidenum">
              <a:rPr lang="en-US"/>
              <a:pPr>
                <a:defRPr/>
              </a:pPr>
              <a:t>‹#›</a:t>
            </a:fld>
            <a:endParaRPr lang="en-US"/>
          </a:p>
        </p:txBody>
      </p:sp>
    </p:spTree>
    <p:extLst>
      <p:ext uri="{BB962C8B-B14F-4D97-AF65-F5344CB8AC3E}">
        <p14:creationId xmlns:p14="http://schemas.microsoft.com/office/powerpoint/2010/main" val="28110194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fld id="{F6C09849-D5F9-BC41-8C7C-ADA6867FFC09}" type="datetimeFigureOut">
              <a:rPr lang="en-US"/>
              <a:pPr>
                <a:defRPr/>
              </a:pPr>
              <a:t>6/5/14</a:t>
            </a:fld>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48737F8A-259E-D94C-9711-F61C6BD191F8}" type="slidenum">
              <a:rPr lang="en-US"/>
              <a:pPr>
                <a:defRPr/>
              </a:pPr>
              <a:t>‹#›</a:t>
            </a:fld>
            <a:endParaRPr lang="en-US"/>
          </a:p>
        </p:txBody>
      </p:sp>
    </p:spTree>
    <p:extLst>
      <p:ext uri="{BB962C8B-B14F-4D97-AF65-F5344CB8AC3E}">
        <p14:creationId xmlns:p14="http://schemas.microsoft.com/office/powerpoint/2010/main" val="4053710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4F71E57C-D01E-0A40-B55B-FE6520125C92}"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EABD127-AA1A-0B4F-9448-C11260711452}" type="slidenum">
              <a:rPr lang="en-US"/>
              <a:pPr>
                <a:defRPr/>
              </a:pPr>
              <a:t>‹#›</a:t>
            </a:fld>
            <a:endParaRPr lang="en-US"/>
          </a:p>
        </p:txBody>
      </p:sp>
    </p:spTree>
    <p:extLst>
      <p:ext uri="{BB962C8B-B14F-4D97-AF65-F5344CB8AC3E}">
        <p14:creationId xmlns:p14="http://schemas.microsoft.com/office/powerpoint/2010/main" val="38256648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C026F874-9A19-7F48-9D47-F2B5D4ACEE3A}" type="datetimeFigureOut">
              <a:rPr lang="en-US"/>
              <a:pPr>
                <a:defRPr/>
              </a:pPr>
              <a:t>6/5/14</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42D92677-352A-AB48-B4FC-E8F73327716B}" type="slidenum">
              <a:rPr lang="en-US"/>
              <a:pPr>
                <a:defRPr/>
              </a:pPr>
              <a:t>‹#›</a:t>
            </a:fld>
            <a:endParaRPr lang="en-US"/>
          </a:p>
        </p:txBody>
      </p:sp>
    </p:spTree>
    <p:extLst>
      <p:ext uri="{BB962C8B-B14F-4D97-AF65-F5344CB8AC3E}">
        <p14:creationId xmlns:p14="http://schemas.microsoft.com/office/powerpoint/2010/main" val="26520304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0">
                <a:latin typeface="Calibri" charset="0"/>
              </a:defRPr>
            </a:lvl1pPr>
          </a:lstStyle>
          <a:p>
            <a:pPr>
              <a:defRPr/>
            </a:pPr>
            <a:fld id="{AA0C64B5-DCDF-2947-9A8B-1550CFB98FDB}" type="datetime1">
              <a:rPr lang="en-US"/>
              <a:pPr>
                <a:defRPr/>
              </a:pPr>
              <a:t>6/5/14</a:t>
            </a:fld>
            <a:endParaRPr lang="en-US"/>
          </a:p>
        </p:txBody>
      </p:sp>
      <p:sp>
        <p:nvSpPr>
          <p:cNvPr id="3" name="Footer Placeholder 4"/>
          <p:cNvSpPr>
            <a:spLocks noGrp="1"/>
          </p:cNvSpPr>
          <p:nvPr>
            <p:ph type="ftr" sz="quarter" idx="11"/>
          </p:nvPr>
        </p:nvSpPr>
        <p:spPr/>
        <p:txBody>
          <a:bodyPr/>
          <a:lstStyle>
            <a:lvl1pPr>
              <a:defRPr b="0">
                <a:latin typeface="Calibri"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b="0">
                <a:latin typeface="Calibri" charset="0"/>
              </a:defRPr>
            </a:lvl1pPr>
          </a:lstStyle>
          <a:p>
            <a:pPr>
              <a:defRPr/>
            </a:pPr>
            <a:fld id="{267FBEF7-808C-294B-AAF6-B3D67B3CDE9D}" type="slidenum">
              <a:rPr lang="en-US"/>
              <a:pPr>
                <a:defRPr/>
              </a:pPr>
              <a:t>‹#›</a:t>
            </a:fld>
            <a:endParaRPr lang="en-US"/>
          </a:p>
        </p:txBody>
      </p:sp>
    </p:spTree>
    <p:extLst>
      <p:ext uri="{BB962C8B-B14F-4D97-AF65-F5344CB8AC3E}">
        <p14:creationId xmlns:p14="http://schemas.microsoft.com/office/powerpoint/2010/main" val="21274478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350E40-861B-8C4D-BA84-721F41A85717}" type="slidenum">
              <a:rPr lang="en-US"/>
              <a:pPr>
                <a:defRPr/>
              </a:pPr>
              <a:t>‹#›</a:t>
            </a:fld>
            <a:endParaRPr lang="en-US"/>
          </a:p>
        </p:txBody>
      </p:sp>
    </p:spTree>
    <p:extLst>
      <p:ext uri="{BB962C8B-B14F-4D97-AF65-F5344CB8AC3E}">
        <p14:creationId xmlns:p14="http://schemas.microsoft.com/office/powerpoint/2010/main" val="117778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65BF5F-D02A-274B-8823-3134BAFB5B65}" type="slidenum">
              <a:rPr lang="en-US"/>
              <a:pPr>
                <a:defRPr/>
              </a:pPr>
              <a:t>‹#›</a:t>
            </a:fld>
            <a:endParaRPr lang="en-US"/>
          </a:p>
        </p:txBody>
      </p:sp>
    </p:spTree>
    <p:extLst>
      <p:ext uri="{BB962C8B-B14F-4D97-AF65-F5344CB8AC3E}">
        <p14:creationId xmlns:p14="http://schemas.microsoft.com/office/powerpoint/2010/main" val="4201092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9FAAA8-2ED5-E440-B74A-8C597203B2FD}" type="slidenum">
              <a:rPr lang="en-US"/>
              <a:pPr>
                <a:defRPr/>
              </a:pPr>
              <a:t>‹#›</a:t>
            </a:fld>
            <a:endParaRPr lang="en-US"/>
          </a:p>
        </p:txBody>
      </p:sp>
    </p:spTree>
    <p:extLst>
      <p:ext uri="{BB962C8B-B14F-4D97-AF65-F5344CB8AC3E}">
        <p14:creationId xmlns:p14="http://schemas.microsoft.com/office/powerpoint/2010/main" val="3771288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79BED0-0403-BA4A-B393-EE077692AE2F}" type="slidenum">
              <a:rPr lang="en-US"/>
              <a:pPr>
                <a:defRPr/>
              </a:pPr>
              <a:t>‹#›</a:t>
            </a:fld>
            <a:endParaRPr lang="en-US"/>
          </a:p>
        </p:txBody>
      </p:sp>
    </p:spTree>
    <p:extLst>
      <p:ext uri="{BB962C8B-B14F-4D97-AF65-F5344CB8AC3E}">
        <p14:creationId xmlns:p14="http://schemas.microsoft.com/office/powerpoint/2010/main" val="32144979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5A5C02-7592-C845-838A-278D529E5395}" type="slidenum">
              <a:rPr lang="en-US"/>
              <a:pPr>
                <a:defRPr/>
              </a:pPr>
              <a:t>‹#›</a:t>
            </a:fld>
            <a:endParaRPr lang="en-US"/>
          </a:p>
        </p:txBody>
      </p:sp>
    </p:spTree>
    <p:extLst>
      <p:ext uri="{BB962C8B-B14F-4D97-AF65-F5344CB8AC3E}">
        <p14:creationId xmlns:p14="http://schemas.microsoft.com/office/powerpoint/2010/main" val="13479025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CC68E55-F948-8349-8664-AB3FFEE7D837}" type="slidenum">
              <a:rPr lang="en-US"/>
              <a:pPr>
                <a:defRPr/>
              </a:pPr>
              <a:t>‹#›</a:t>
            </a:fld>
            <a:endParaRPr lang="en-US"/>
          </a:p>
        </p:txBody>
      </p:sp>
    </p:spTree>
    <p:extLst>
      <p:ext uri="{BB962C8B-B14F-4D97-AF65-F5344CB8AC3E}">
        <p14:creationId xmlns:p14="http://schemas.microsoft.com/office/powerpoint/2010/main" val="14373946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739162-1AFF-2349-B81F-2D4F5897255E}" type="slidenum">
              <a:rPr lang="en-US"/>
              <a:pPr>
                <a:defRPr/>
              </a:pPr>
              <a:t>‹#›</a:t>
            </a:fld>
            <a:endParaRPr lang="en-US"/>
          </a:p>
        </p:txBody>
      </p:sp>
    </p:spTree>
    <p:extLst>
      <p:ext uri="{BB962C8B-B14F-4D97-AF65-F5344CB8AC3E}">
        <p14:creationId xmlns:p14="http://schemas.microsoft.com/office/powerpoint/2010/main" val="20095444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89475A-F13A-FF43-AD06-06C9D58C5DD4}" type="slidenum">
              <a:rPr lang="en-US"/>
              <a:pPr>
                <a:defRPr/>
              </a:pPr>
              <a:t>‹#›</a:t>
            </a:fld>
            <a:endParaRPr lang="en-US"/>
          </a:p>
        </p:txBody>
      </p:sp>
    </p:spTree>
    <p:extLst>
      <p:ext uri="{BB962C8B-B14F-4D97-AF65-F5344CB8AC3E}">
        <p14:creationId xmlns:p14="http://schemas.microsoft.com/office/powerpoint/2010/main" val="15054662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CC613-8DD3-2E48-A079-C63885DCE35C}" type="slidenum">
              <a:rPr lang="en-US"/>
              <a:pPr>
                <a:defRPr/>
              </a:pPr>
              <a:t>‹#›</a:t>
            </a:fld>
            <a:endParaRPr lang="en-US"/>
          </a:p>
        </p:txBody>
      </p:sp>
    </p:spTree>
    <p:extLst>
      <p:ext uri="{BB962C8B-B14F-4D97-AF65-F5344CB8AC3E}">
        <p14:creationId xmlns:p14="http://schemas.microsoft.com/office/powerpoint/2010/main" val="19710772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7992EA-2B17-654B-8683-7D78731196D1}" type="slidenum">
              <a:rPr lang="en-US"/>
              <a:pPr>
                <a:defRPr/>
              </a:pPr>
              <a:t>‹#›</a:t>
            </a:fld>
            <a:endParaRPr lang="en-US"/>
          </a:p>
        </p:txBody>
      </p:sp>
    </p:spTree>
    <p:extLst>
      <p:ext uri="{BB962C8B-B14F-4D97-AF65-F5344CB8AC3E}">
        <p14:creationId xmlns:p14="http://schemas.microsoft.com/office/powerpoint/2010/main" val="34346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2C950-5FC0-714B-AEC3-947D2552011C}" type="slidenum">
              <a:rPr lang="en-US"/>
              <a:pPr>
                <a:defRPr/>
              </a:pPr>
              <a:t>‹#›</a:t>
            </a:fld>
            <a:endParaRPr lang="en-US"/>
          </a:p>
        </p:txBody>
      </p:sp>
    </p:spTree>
    <p:extLst>
      <p:ext uri="{BB962C8B-B14F-4D97-AF65-F5344CB8AC3E}">
        <p14:creationId xmlns:p14="http://schemas.microsoft.com/office/powerpoint/2010/main" val="2338016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F9EF57-9709-F749-9812-4F63E09039A5}" type="slidenum">
              <a:rPr lang="en-US"/>
              <a:pPr>
                <a:defRPr/>
              </a:pPr>
              <a:t>‹#›</a:t>
            </a:fld>
            <a:endParaRPr lang="en-US"/>
          </a:p>
        </p:txBody>
      </p:sp>
    </p:spTree>
    <p:extLst>
      <p:ext uri="{BB962C8B-B14F-4D97-AF65-F5344CB8AC3E}">
        <p14:creationId xmlns:p14="http://schemas.microsoft.com/office/powerpoint/2010/main" val="942900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84E527-8FFD-C645-B6E9-A4933F94C147}" type="slidenum">
              <a:rPr lang="en-US"/>
              <a:pPr>
                <a:defRPr/>
              </a:pPr>
              <a:t>‹#›</a:t>
            </a:fld>
            <a:endParaRPr lang="en-US"/>
          </a:p>
        </p:txBody>
      </p:sp>
    </p:spTree>
    <p:extLst>
      <p:ext uri="{BB962C8B-B14F-4D97-AF65-F5344CB8AC3E}">
        <p14:creationId xmlns:p14="http://schemas.microsoft.com/office/powerpoint/2010/main" val="2851813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A2BDCE8-8C28-074A-9155-8B5BE319D78A}"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B38F4A-FFEE-8F46-96A8-431FE030EC2C}" type="slidenum">
              <a:rPr lang="en-US"/>
              <a:pPr>
                <a:defRPr/>
              </a:pPr>
              <a:t>‹#›</a:t>
            </a:fld>
            <a:endParaRPr lang="en-US"/>
          </a:p>
        </p:txBody>
      </p:sp>
    </p:spTree>
    <p:extLst>
      <p:ext uri="{BB962C8B-B14F-4D97-AF65-F5344CB8AC3E}">
        <p14:creationId xmlns:p14="http://schemas.microsoft.com/office/powerpoint/2010/main" val="27236387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C63989-3BFA-E74B-9A67-8EED3A133524}"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9A0794-5C79-314A-99C5-8C1492284C49}" type="slidenum">
              <a:rPr lang="en-US"/>
              <a:pPr>
                <a:defRPr/>
              </a:pPr>
              <a:t>‹#›</a:t>
            </a:fld>
            <a:endParaRPr lang="en-US"/>
          </a:p>
        </p:txBody>
      </p:sp>
    </p:spTree>
    <p:extLst>
      <p:ext uri="{BB962C8B-B14F-4D97-AF65-F5344CB8AC3E}">
        <p14:creationId xmlns:p14="http://schemas.microsoft.com/office/powerpoint/2010/main" val="7408865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E2FC88-C34F-5841-8109-45B6C28DD09E}"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A2D52B-CC77-3342-BB37-2C0DB099D8BE}" type="slidenum">
              <a:rPr lang="en-US"/>
              <a:pPr>
                <a:defRPr/>
              </a:pPr>
              <a:t>‹#›</a:t>
            </a:fld>
            <a:endParaRPr lang="en-US"/>
          </a:p>
        </p:txBody>
      </p:sp>
    </p:spTree>
    <p:extLst>
      <p:ext uri="{BB962C8B-B14F-4D97-AF65-F5344CB8AC3E}">
        <p14:creationId xmlns:p14="http://schemas.microsoft.com/office/powerpoint/2010/main" val="39390651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AC99B79-D065-8B47-A046-34F7DA47707C}"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B0C75C-187F-8B4A-8677-52F04F719468}" type="slidenum">
              <a:rPr lang="en-US"/>
              <a:pPr>
                <a:defRPr/>
              </a:pPr>
              <a:t>‹#›</a:t>
            </a:fld>
            <a:endParaRPr lang="en-US"/>
          </a:p>
        </p:txBody>
      </p:sp>
    </p:spTree>
    <p:extLst>
      <p:ext uri="{BB962C8B-B14F-4D97-AF65-F5344CB8AC3E}">
        <p14:creationId xmlns:p14="http://schemas.microsoft.com/office/powerpoint/2010/main" val="1196190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94E48D3-AE18-B343-9A0C-80C4A51B487A}" type="datetimeFigureOut">
              <a:rPr lang="en-US"/>
              <a:pPr>
                <a:defRPr/>
              </a:pPr>
              <a:t>6/5/14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479B3A-3BF1-D644-814D-780459AC500D}" type="slidenum">
              <a:rPr lang="en-US"/>
              <a:pPr>
                <a:defRPr/>
              </a:pPr>
              <a:t>‹#›</a:t>
            </a:fld>
            <a:endParaRPr lang="en-US"/>
          </a:p>
        </p:txBody>
      </p:sp>
    </p:spTree>
    <p:extLst>
      <p:ext uri="{BB962C8B-B14F-4D97-AF65-F5344CB8AC3E}">
        <p14:creationId xmlns:p14="http://schemas.microsoft.com/office/powerpoint/2010/main" val="1221108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439DBF6-8968-A745-AD79-5895DB6C0AB1}" type="datetimeFigureOut">
              <a:rPr lang="en-US"/>
              <a:pPr>
                <a:defRPr/>
              </a:pPr>
              <a:t>6/5/14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FC57AFC-B786-834C-B4B2-664788B465FC}" type="slidenum">
              <a:rPr lang="en-US"/>
              <a:pPr>
                <a:defRPr/>
              </a:pPr>
              <a:t>‹#›</a:t>
            </a:fld>
            <a:endParaRPr lang="en-US"/>
          </a:p>
        </p:txBody>
      </p:sp>
    </p:spTree>
    <p:extLst>
      <p:ext uri="{BB962C8B-B14F-4D97-AF65-F5344CB8AC3E}">
        <p14:creationId xmlns:p14="http://schemas.microsoft.com/office/powerpoint/2010/main" val="437749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DBE626-61C6-554A-B2DA-A8995760EA56}" type="datetimeFigureOut">
              <a:rPr lang="en-US"/>
              <a:pPr>
                <a:defRPr/>
              </a:pPr>
              <a:t>6/5/14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7774868-C142-224D-85C3-B5A7D499083D}" type="slidenum">
              <a:rPr lang="en-US"/>
              <a:pPr>
                <a:defRPr/>
              </a:pPr>
              <a:t>‹#›</a:t>
            </a:fld>
            <a:endParaRPr lang="en-US"/>
          </a:p>
        </p:txBody>
      </p:sp>
    </p:spTree>
    <p:extLst>
      <p:ext uri="{BB962C8B-B14F-4D97-AF65-F5344CB8AC3E}">
        <p14:creationId xmlns:p14="http://schemas.microsoft.com/office/powerpoint/2010/main" val="19587213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F34F51-3DC0-4C43-B1B6-A0383802725C}"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A069DE-E257-6745-85B7-15D26DA12E59}" type="slidenum">
              <a:rPr lang="en-US"/>
              <a:pPr>
                <a:defRPr/>
              </a:pPr>
              <a:t>‹#›</a:t>
            </a:fld>
            <a:endParaRPr lang="en-US"/>
          </a:p>
        </p:txBody>
      </p:sp>
    </p:spTree>
    <p:extLst>
      <p:ext uri="{BB962C8B-B14F-4D97-AF65-F5344CB8AC3E}">
        <p14:creationId xmlns:p14="http://schemas.microsoft.com/office/powerpoint/2010/main" val="15907219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B28BB09-8373-7045-B1BD-D378F1C80672}" type="datetimeFigureOut">
              <a:rPr lang="en-US"/>
              <a:pPr>
                <a:defRPr/>
              </a:pPr>
              <a:t>6/5/14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94AFA4-BD62-B244-A80E-DBCBEF11C8F4}" type="slidenum">
              <a:rPr lang="en-US"/>
              <a:pPr>
                <a:defRPr/>
              </a:pPr>
              <a:t>‹#›</a:t>
            </a:fld>
            <a:endParaRPr lang="en-US"/>
          </a:p>
        </p:txBody>
      </p:sp>
    </p:spTree>
    <p:extLst>
      <p:ext uri="{BB962C8B-B14F-4D97-AF65-F5344CB8AC3E}">
        <p14:creationId xmlns:p14="http://schemas.microsoft.com/office/powerpoint/2010/main" val="1161587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F7FC19-22B3-2545-AA35-A86E0428F0B1}" type="datetimeFigureOut">
              <a:rPr lang="en-US"/>
              <a:pPr>
                <a:defRPr/>
              </a:pPr>
              <a:t>6/5/14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67430E-0B1F-5242-A98D-759F70D4BEAB}" type="slidenum">
              <a:rPr lang="en-US"/>
              <a:pPr>
                <a:defRPr/>
              </a:pPr>
              <a:t>‹#›</a:t>
            </a:fld>
            <a:endParaRPr lang="en-US"/>
          </a:p>
        </p:txBody>
      </p:sp>
    </p:spTree>
    <p:extLst>
      <p:ext uri="{BB962C8B-B14F-4D97-AF65-F5344CB8AC3E}">
        <p14:creationId xmlns:p14="http://schemas.microsoft.com/office/powerpoint/2010/main" val="1048571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10.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1.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2.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3.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slideLayout" Target="../slideLayouts/slideLayout156.xml"/><Relationship Id="rId13" Type="http://schemas.openxmlformats.org/officeDocument/2006/relationships/slideLayout" Target="../slideLayouts/slideLayout157.xml"/><Relationship Id="rId14" Type="http://schemas.openxmlformats.org/officeDocument/2006/relationships/slideLayout" Target="../slideLayouts/slideLayout158.xml"/><Relationship Id="rId15" Type="http://schemas.openxmlformats.org/officeDocument/2006/relationships/theme" Target="../theme/theme15.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theme" Target="../theme/theme17.xml"/><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theme" Target="../theme/theme18.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2.xml"/><Relationship Id="rId12" Type="http://schemas.openxmlformats.org/officeDocument/2006/relationships/theme" Target="../theme/theme19.xml"/><Relationship Id="rId1" Type="http://schemas.openxmlformats.org/officeDocument/2006/relationships/slideLayout" Target="../slideLayouts/slideLayout192.xml"/><Relationship Id="rId2" Type="http://schemas.openxmlformats.org/officeDocument/2006/relationships/slideLayout" Target="../slideLayouts/slideLayout193.xml"/><Relationship Id="rId3" Type="http://schemas.openxmlformats.org/officeDocument/2006/relationships/slideLayout" Target="../slideLayouts/slideLayout194.xml"/><Relationship Id="rId4" Type="http://schemas.openxmlformats.org/officeDocument/2006/relationships/slideLayout" Target="../slideLayouts/slideLayout195.xml"/><Relationship Id="rId5" Type="http://schemas.openxmlformats.org/officeDocument/2006/relationships/slideLayout" Target="../slideLayouts/slideLayout196.xml"/><Relationship Id="rId6" Type="http://schemas.openxmlformats.org/officeDocument/2006/relationships/slideLayout" Target="../slideLayouts/slideLayout197.xml"/><Relationship Id="rId7" Type="http://schemas.openxmlformats.org/officeDocument/2006/relationships/slideLayout" Target="../slideLayouts/slideLayout198.xml"/><Relationship Id="rId8" Type="http://schemas.openxmlformats.org/officeDocument/2006/relationships/slideLayout" Target="../slideLayouts/slideLayout199.xml"/><Relationship Id="rId9" Type="http://schemas.openxmlformats.org/officeDocument/2006/relationships/slideLayout" Target="../slideLayouts/slideLayout200.xml"/><Relationship Id="rId10"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3.xml"/><Relationship Id="rId12" Type="http://schemas.openxmlformats.org/officeDocument/2006/relationships/theme" Target="../theme/theme20.xml"/><Relationship Id="rId1" Type="http://schemas.openxmlformats.org/officeDocument/2006/relationships/slideLayout" Target="../slideLayouts/slideLayout203.xml"/><Relationship Id="rId2" Type="http://schemas.openxmlformats.org/officeDocument/2006/relationships/slideLayout" Target="../slideLayouts/slideLayout204.xml"/><Relationship Id="rId3" Type="http://schemas.openxmlformats.org/officeDocument/2006/relationships/slideLayout" Target="../slideLayouts/slideLayout205.xml"/><Relationship Id="rId4" Type="http://schemas.openxmlformats.org/officeDocument/2006/relationships/slideLayout" Target="../slideLayouts/slideLayout206.xml"/><Relationship Id="rId5" Type="http://schemas.openxmlformats.org/officeDocument/2006/relationships/slideLayout" Target="../slideLayouts/slideLayout207.xml"/><Relationship Id="rId6" Type="http://schemas.openxmlformats.org/officeDocument/2006/relationships/slideLayout" Target="../slideLayouts/slideLayout208.xml"/><Relationship Id="rId7" Type="http://schemas.openxmlformats.org/officeDocument/2006/relationships/slideLayout" Target="../slideLayouts/slideLayout209.xml"/><Relationship Id="rId8" Type="http://schemas.openxmlformats.org/officeDocument/2006/relationships/slideLayout" Target="../slideLayouts/slideLayout210.xml"/><Relationship Id="rId9" Type="http://schemas.openxmlformats.org/officeDocument/2006/relationships/slideLayout" Target="../slideLayouts/slideLayout211.xml"/><Relationship Id="rId10"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theme" Target="../theme/theme21.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ea typeface="+mn-ea"/>
                <a:cs typeface="+mn-cs"/>
              </a:defRPr>
            </a:lvl1pPr>
          </a:lstStyle>
          <a:p>
            <a:pPr>
              <a:defRPr/>
            </a:pPr>
            <a:fld id="{C76C1AC2-6F1C-9641-BFDD-DC21553F6C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04" r:id="rId1"/>
    <p:sldLayoutId id="2147488405" r:id="rId2"/>
    <p:sldLayoutId id="2147488406" r:id="rId3"/>
    <p:sldLayoutId id="2147488407" r:id="rId4"/>
    <p:sldLayoutId id="2147488408" r:id="rId5"/>
    <p:sldLayoutId id="2147488409" r:id="rId6"/>
    <p:sldLayoutId id="2147488410" r:id="rId7"/>
    <p:sldLayoutId id="2147488411" r:id="rId8"/>
    <p:sldLayoutId id="2147488412" r:id="rId9"/>
    <p:sldLayoutId id="2147488413" r:id="rId10"/>
    <p:sldLayoutId id="2147488414"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1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2BED7D85-D99B-4D4F-B534-9BFBD9FA97DA}" type="datetimeFigureOut">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8FA4CD7C-F5E6-1E4A-BAE7-6F1219B3EB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81" r:id="rId1"/>
    <p:sldLayoutId id="2147488482" r:id="rId2"/>
    <p:sldLayoutId id="2147488483" r:id="rId3"/>
    <p:sldLayoutId id="2147488484" r:id="rId4"/>
    <p:sldLayoutId id="2147488485" r:id="rId5"/>
    <p:sldLayoutId id="2147488486" r:id="rId6"/>
    <p:sldLayoutId id="2147488487" r:id="rId7"/>
    <p:sldLayoutId id="2147488488" r:id="rId8"/>
    <p:sldLayoutId id="2147488489" r:id="rId9"/>
    <p:sldLayoutId id="2147488490" r:id="rId10"/>
    <p:sldLayoutId id="214748849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FFFFFF"/>
                </a:solidFill>
                <a:latin typeface="Times New Roman"/>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Times New Roman"/>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Times New Roman"/>
                <a:cs typeface="+mn-cs"/>
              </a:defRPr>
            </a:lvl1pPr>
          </a:lstStyle>
          <a:p>
            <a:pPr>
              <a:defRPr/>
            </a:pPr>
            <a:fld id="{4E46782B-4630-6C4B-ABC1-B84CDBC8D8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551" r:id="rId1"/>
    <p:sldLayoutId id="2147488552" r:id="rId2"/>
    <p:sldLayoutId id="2147488553" r:id="rId3"/>
    <p:sldLayoutId id="2147488554" r:id="rId4"/>
    <p:sldLayoutId id="2147488555" r:id="rId5"/>
    <p:sldLayoutId id="2147488556" r:id="rId6"/>
    <p:sldLayoutId id="2147488557" r:id="rId7"/>
    <p:sldLayoutId id="2147488558" r:id="rId8"/>
    <p:sldLayoutId id="2147488559" r:id="rId9"/>
    <p:sldLayoutId id="2147488560" r:id="rId10"/>
    <p:sldLayoutId id="214748856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5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B23B83BF-EE38-BC47-AE3C-98CC906DCCFE}" type="datetimeFigureOut">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3900E6B7-D57B-EF44-ACCB-89CBA0B2A1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62" r:id="rId1"/>
    <p:sldLayoutId id="2147488563" r:id="rId2"/>
    <p:sldLayoutId id="2147488564" r:id="rId3"/>
    <p:sldLayoutId id="2147488565" r:id="rId4"/>
    <p:sldLayoutId id="2147488566" r:id="rId5"/>
    <p:sldLayoutId id="2147488567" r:id="rId6"/>
    <p:sldLayoutId id="2147488568" r:id="rId7"/>
    <p:sldLayoutId id="2147488569" r:id="rId8"/>
    <p:sldLayoutId id="2147488570" r:id="rId9"/>
    <p:sldLayoutId id="2147488571" r:id="rId10"/>
    <p:sldLayoutId id="214748857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8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8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061D1819-D627-174C-B840-4A10EFE26EEF}" type="datetimeFigureOut">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9DCB83A9-7DC6-3347-8100-8F37D7E138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92" r:id="rId1"/>
    <p:sldLayoutId id="2147488493" r:id="rId2"/>
    <p:sldLayoutId id="2147488494" r:id="rId3"/>
    <p:sldLayoutId id="2147488495" r:id="rId4"/>
    <p:sldLayoutId id="2147488496" r:id="rId5"/>
    <p:sldLayoutId id="2147488497" r:id="rId6"/>
    <p:sldLayoutId id="2147488498" r:id="rId7"/>
    <p:sldLayoutId id="2147488499" r:id="rId8"/>
    <p:sldLayoutId id="2147488500" r:id="rId9"/>
    <p:sldLayoutId id="2147488501" r:id="rId10"/>
    <p:sldLayoutId id="214748850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cs typeface="+mn-cs"/>
              </a:defRPr>
            </a:lvl1pPr>
          </a:lstStyle>
          <a:p>
            <a:pPr>
              <a:defRPr/>
            </a:pPr>
            <a:fld id="{F3BB7CF4-27E6-A041-A9BF-C0ED1EB26888}" type="datetimeFigureOut">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cs typeface="+mn-cs"/>
              </a:defRPr>
            </a:lvl1pPr>
          </a:lstStyle>
          <a:p>
            <a:pPr>
              <a:defRPr/>
            </a:pPr>
            <a:fld id="{8F0A1E55-DFB1-CC47-8DB1-2A4E80BA9995}" type="slidenum">
              <a:rPr lang="en-US"/>
              <a:pPr>
                <a:defRPr/>
              </a:pPr>
              <a:t>‹#›</a:t>
            </a:fld>
            <a:endParaRPr lang="en-US"/>
          </a:p>
        </p:txBody>
      </p:sp>
    </p:spTree>
    <p:extLst>
      <p:ext uri="{BB962C8B-B14F-4D97-AF65-F5344CB8AC3E}">
        <p14:creationId xmlns:p14="http://schemas.microsoft.com/office/powerpoint/2010/main" val="109899034"/>
      </p:ext>
    </p:extLst>
  </p:cSld>
  <p:clrMap bg1="lt1" tx1="dk1" bg2="lt2" tx2="dk2" accent1="accent1" accent2="accent2" accent3="accent3" accent4="accent4" accent5="accent5" accent6="accent6" hlink="hlink" folHlink="folHlink"/>
  <p:sldLayoutIdLst>
    <p:sldLayoutId id="2147488574" r:id="rId1"/>
    <p:sldLayoutId id="2147488575" r:id="rId2"/>
    <p:sldLayoutId id="2147488576" r:id="rId3"/>
    <p:sldLayoutId id="2147488577" r:id="rId4"/>
    <p:sldLayoutId id="2147488578" r:id="rId5"/>
    <p:sldLayoutId id="2147488579" r:id="rId6"/>
    <p:sldLayoutId id="2147488580" r:id="rId7"/>
    <p:sldLayoutId id="2147488581" r:id="rId8"/>
    <p:sldLayoutId id="2147488582" r:id="rId9"/>
    <p:sldLayoutId id="2147488583" r:id="rId10"/>
    <p:sldLayoutId id="214748858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solidFill>
                <a:srgbClr val="000000"/>
              </a:solidFill>
            </a:endParaRPr>
          </a:p>
        </p:txBody>
      </p:sp>
      <p:sp>
        <p:nvSpPr>
          <p:cNvPr id="37893"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300486"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Arial"/>
                <a:ea typeface="+mn-ea"/>
                <a:cs typeface="+mn-cs"/>
              </a:defRPr>
            </a:lvl1pPr>
          </a:lstStyle>
          <a:p>
            <a:pPr>
              <a:defRPr/>
            </a:pPr>
            <a:endParaRPr lang="en-US"/>
          </a:p>
        </p:txBody>
      </p:sp>
      <p:sp>
        <p:nvSpPr>
          <p:cNvPr id="1300487"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Arial"/>
                <a:ea typeface="+mn-ea"/>
                <a:cs typeface="+mn-cs"/>
              </a:defRPr>
            </a:lvl1pPr>
          </a:lstStyle>
          <a:p>
            <a:pPr>
              <a:defRPr/>
            </a:pPr>
            <a:endParaRPr lang="en-US"/>
          </a:p>
        </p:txBody>
      </p:sp>
      <p:sp>
        <p:nvSpPr>
          <p:cNvPr id="1300488"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Verdana" pitchFamily="34" charset="0"/>
                <a:ea typeface="ＭＳ Ｐゴシック" charset="-128"/>
                <a:cs typeface="Arial" pitchFamily="34" charset="0"/>
              </a:defRPr>
            </a:lvl1pPr>
          </a:lstStyle>
          <a:p>
            <a:pPr>
              <a:defRPr/>
            </a:pPr>
            <a:fld id="{6B0A66A3-57F2-0141-BC78-5BAB355ACA4D}" type="slidenum">
              <a:rPr lang="en-US"/>
              <a:pPr>
                <a:defRPr/>
              </a:pPr>
              <a:t>‹#›</a:t>
            </a:fld>
            <a:endParaRPr lang="en-US"/>
          </a:p>
        </p:txBody>
      </p:sp>
    </p:spTree>
    <p:extLst>
      <p:ext uri="{BB962C8B-B14F-4D97-AF65-F5344CB8AC3E}">
        <p14:creationId xmlns:p14="http://schemas.microsoft.com/office/powerpoint/2010/main" val="2660012900"/>
      </p:ext>
    </p:extLst>
  </p:cSld>
  <p:clrMap bg1="lt1" tx1="dk1" bg2="lt2" tx2="dk2" accent1="accent1" accent2="accent2" accent3="accent3" accent4="accent4" accent5="accent5" accent6="accent6" hlink="hlink" folHlink="folHlink"/>
  <p:sldLayoutIdLst>
    <p:sldLayoutId id="2147488586" r:id="rId1"/>
    <p:sldLayoutId id="2147488587" r:id="rId2"/>
    <p:sldLayoutId id="2147488588" r:id="rId3"/>
    <p:sldLayoutId id="2147488589" r:id="rId4"/>
    <p:sldLayoutId id="2147488590" r:id="rId5"/>
    <p:sldLayoutId id="2147488591" r:id="rId6"/>
    <p:sldLayoutId id="2147488592" r:id="rId7"/>
    <p:sldLayoutId id="2147488593" r:id="rId8"/>
    <p:sldLayoutId id="2147488594" r:id="rId9"/>
    <p:sldLayoutId id="2147488595" r:id="rId10"/>
    <p:sldLayoutId id="2147488596" r:id="rId11"/>
    <p:sldLayoutId id="2147488597" r:id="rId12"/>
    <p:sldLayoutId id="2147488598" r:id="rId13"/>
    <p:sldLayoutId id="2147488599" r:id="rId14"/>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ＭＳ Ｐゴシック" charset="0"/>
          <a:cs typeface="Arial" charset="0"/>
        </a:defRPr>
      </a:lvl1pPr>
      <a:lvl2pPr algn="l" rtl="0" eaLnBrk="0" fontAlgn="base" hangingPunct="0">
        <a:spcBef>
          <a:spcPct val="0"/>
        </a:spcBef>
        <a:spcAft>
          <a:spcPct val="0"/>
        </a:spcAft>
        <a:defRPr sz="3800">
          <a:solidFill>
            <a:schemeClr val="tx2"/>
          </a:solidFill>
          <a:latin typeface="Arial" charset="0"/>
          <a:ea typeface="ＭＳ Ｐゴシック" charset="0"/>
          <a:cs typeface="Arial" pitchFamily="34" charset="0"/>
        </a:defRPr>
      </a:lvl2pPr>
      <a:lvl3pPr algn="l" rtl="0" eaLnBrk="0" fontAlgn="base" hangingPunct="0">
        <a:spcBef>
          <a:spcPct val="0"/>
        </a:spcBef>
        <a:spcAft>
          <a:spcPct val="0"/>
        </a:spcAft>
        <a:defRPr sz="3800">
          <a:solidFill>
            <a:schemeClr val="tx2"/>
          </a:solidFill>
          <a:latin typeface="Arial" charset="0"/>
          <a:ea typeface="ＭＳ Ｐゴシック" charset="0"/>
          <a:cs typeface="Arial" pitchFamily="34" charset="0"/>
        </a:defRPr>
      </a:lvl3pPr>
      <a:lvl4pPr algn="l" rtl="0" eaLnBrk="0" fontAlgn="base" hangingPunct="0">
        <a:spcBef>
          <a:spcPct val="0"/>
        </a:spcBef>
        <a:spcAft>
          <a:spcPct val="0"/>
        </a:spcAft>
        <a:defRPr sz="3800">
          <a:solidFill>
            <a:schemeClr val="tx2"/>
          </a:solidFill>
          <a:latin typeface="Arial" charset="0"/>
          <a:ea typeface="ＭＳ Ｐゴシック" charset="0"/>
          <a:cs typeface="Arial" pitchFamily="34" charset="0"/>
        </a:defRPr>
      </a:lvl4pPr>
      <a:lvl5pPr algn="l" rtl="0" eaLnBrk="0" fontAlgn="base" hangingPunct="0">
        <a:spcBef>
          <a:spcPct val="0"/>
        </a:spcBef>
        <a:spcAft>
          <a:spcPct val="0"/>
        </a:spcAft>
        <a:defRPr sz="3800">
          <a:solidFill>
            <a:schemeClr val="tx2"/>
          </a:solidFill>
          <a:latin typeface="Arial" charset="0"/>
          <a:ea typeface="ＭＳ Ｐゴシック" charset="0"/>
          <a:cs typeface="Arial" pitchFamily="34" charset="0"/>
        </a:defRPr>
      </a:lvl5pPr>
      <a:lvl6pPr marL="457200" algn="l" rtl="0" fontAlgn="base">
        <a:spcBef>
          <a:spcPct val="0"/>
        </a:spcBef>
        <a:spcAft>
          <a:spcPct val="0"/>
        </a:spcAft>
        <a:defRPr sz="3800">
          <a:solidFill>
            <a:schemeClr val="tx2"/>
          </a:solidFill>
          <a:latin typeface="Verdana" pitchFamily="34" charset="0"/>
          <a:cs typeface="Arial" pitchFamily="34" charset="0"/>
        </a:defRPr>
      </a:lvl6pPr>
      <a:lvl7pPr marL="914400" algn="l" rtl="0" fontAlgn="base">
        <a:spcBef>
          <a:spcPct val="0"/>
        </a:spcBef>
        <a:spcAft>
          <a:spcPct val="0"/>
        </a:spcAft>
        <a:defRPr sz="3800">
          <a:solidFill>
            <a:schemeClr val="tx2"/>
          </a:solidFill>
          <a:latin typeface="Verdana" pitchFamily="34" charset="0"/>
          <a:cs typeface="Arial" pitchFamily="34" charset="0"/>
        </a:defRPr>
      </a:lvl7pPr>
      <a:lvl8pPr marL="1371600" algn="l" rtl="0" fontAlgn="base">
        <a:spcBef>
          <a:spcPct val="0"/>
        </a:spcBef>
        <a:spcAft>
          <a:spcPct val="0"/>
        </a:spcAft>
        <a:defRPr sz="3800">
          <a:solidFill>
            <a:schemeClr val="tx2"/>
          </a:solidFill>
          <a:latin typeface="Verdana" pitchFamily="34" charset="0"/>
          <a:cs typeface="Arial" pitchFamily="34" charset="0"/>
        </a:defRPr>
      </a:lvl8pPr>
      <a:lvl9pPr marL="1828800" algn="l" rtl="0" fontAlgn="base">
        <a:spcBef>
          <a:spcPct val="0"/>
        </a:spcBef>
        <a:spcAft>
          <a:spcPct val="0"/>
        </a:spcAft>
        <a:defRPr sz="3800">
          <a:solidFill>
            <a:schemeClr val="tx2"/>
          </a:solidFill>
          <a:latin typeface="Verdana" pitchFamily="34" charset="0"/>
          <a:cs typeface="Arial" pitchFamily="34"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ＭＳ Ｐゴシック" charset="0"/>
          <a:cs typeface="Arial" charset="0"/>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Arial" charset="0"/>
          <a:cs typeface="Arial" charset="0"/>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Arial" charset="0"/>
          <a:cs typeface="Arial" charset="0"/>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Arial" charset="0"/>
          <a:cs typeface="Arial" charset="0"/>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Arial" charset="0"/>
          <a:cs typeface="Arial" charset="0"/>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charset="0"/>
              </a:defRPr>
            </a:lvl1pPr>
          </a:lstStyle>
          <a:p>
            <a:pPr>
              <a:defRPr/>
            </a:pPr>
            <a:fld id="{C951D987-E0B8-1B46-8EA9-757FE25FD542}" type="slidenum">
              <a:rPr lang="en-US"/>
              <a:pPr>
                <a:defRPr/>
              </a:pPr>
              <a:t>‹#›</a:t>
            </a:fld>
            <a:endParaRPr lang="en-US"/>
          </a:p>
        </p:txBody>
      </p:sp>
    </p:spTree>
    <p:extLst>
      <p:ext uri="{BB962C8B-B14F-4D97-AF65-F5344CB8AC3E}">
        <p14:creationId xmlns:p14="http://schemas.microsoft.com/office/powerpoint/2010/main" val="3557420567"/>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ea typeface="+mn-ea"/>
                <a:cs typeface="+mn-cs"/>
              </a:defRPr>
            </a:lvl1pPr>
          </a:lstStyle>
          <a:p>
            <a:pPr>
              <a:defRPr/>
            </a:pPr>
            <a:fld id="{8593C809-37CA-DB4A-8585-5D020E2CADF6}" type="slidenum">
              <a:rPr lang="en-US"/>
              <a:pPr>
                <a:defRPr/>
              </a:pPr>
              <a:t>‹#›</a:t>
            </a:fld>
            <a:endParaRPr lang="en-US"/>
          </a:p>
        </p:txBody>
      </p:sp>
    </p:spTree>
    <p:extLst>
      <p:ext uri="{BB962C8B-B14F-4D97-AF65-F5344CB8AC3E}">
        <p14:creationId xmlns:p14="http://schemas.microsoft.com/office/powerpoint/2010/main" val="140006311"/>
      </p:ext>
    </p:extLst>
  </p:cSld>
  <p:clrMap bg1="lt1" tx1="dk1" bg2="lt2" tx2="dk2" accent1="accent1" accent2="accent2" accent3="accent3" accent4="accent4" accent5="accent5" accent6="accent6" hlink="hlink" folHlink="folHlink"/>
  <p:sldLayoutIdLst>
    <p:sldLayoutId id="2147488613" r:id="rId1"/>
    <p:sldLayoutId id="2147488614" r:id="rId2"/>
    <p:sldLayoutId id="2147488615" r:id="rId3"/>
    <p:sldLayoutId id="2147488616" r:id="rId4"/>
    <p:sldLayoutId id="2147488617" r:id="rId5"/>
    <p:sldLayoutId id="2147488618" r:id="rId6"/>
    <p:sldLayoutId id="2147488619" r:id="rId7"/>
    <p:sldLayoutId id="2147488620" r:id="rId8"/>
    <p:sldLayoutId id="2147488621" r:id="rId9"/>
    <p:sldLayoutId id="2147488622" r:id="rId10"/>
    <p:sldLayoutId id="2147488623"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307121BB-D2AA-404A-B185-7073ECD0CE76}" type="datetimeFigureOut">
              <a:rPr lang="en-US" smtClean="0">
                <a:solidFill>
                  <a:prstClr val="black">
                    <a:tint val="75000"/>
                  </a:prstClr>
                </a:solidFill>
                <a:latin typeface="Calibri"/>
                <a:ea typeface="+mn-ea"/>
                <a:cs typeface="+mn-cs"/>
              </a:rPr>
              <a:pPr defTabSz="457200" fontAlgn="auto">
                <a:spcBef>
                  <a:spcPts val="0"/>
                </a:spcBef>
                <a:spcAft>
                  <a:spcPts val="0"/>
                </a:spcAft>
              </a:pPr>
              <a:t>6/5/14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01D87AC-CBE9-584A-9A23-AE7A09F9D330}"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9569264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CB0CC7E2-05A6-C84F-B9D8-4A28083F068C}" type="datetimeFigureOut">
              <a:rPr lang="en-US" smtClean="0">
                <a:solidFill>
                  <a:prstClr val="black">
                    <a:tint val="75000"/>
                  </a:prstClr>
                </a:solidFill>
                <a:latin typeface="Calibri"/>
                <a:ea typeface="+mn-ea"/>
                <a:cs typeface="+mn-cs"/>
              </a:rPr>
              <a:pPr defTabSz="457200" fontAlgn="auto">
                <a:spcBef>
                  <a:spcPts val="0"/>
                </a:spcBef>
                <a:spcAft>
                  <a:spcPts val="0"/>
                </a:spcAft>
              </a:pPr>
              <a:t>6/5/14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4BE319BD-7641-4D4C-9AB7-3F892E8D0666}"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94961682"/>
      </p:ext>
    </p:extLst>
  </p:cSld>
  <p:clrMap bg1="lt1" tx1="dk1" bg2="lt2" tx2="dk2" accent1="accent1" accent2="accent2" accent3="accent3" accent4="accent4" accent5="accent5" accent6="accent6" hlink="hlink" folHlink="folHlink"/>
  <p:sldLayoutIdLst>
    <p:sldLayoutId id="2147488637" r:id="rId1"/>
    <p:sldLayoutId id="2147488638" r:id="rId2"/>
    <p:sldLayoutId id="2147488639" r:id="rId3"/>
    <p:sldLayoutId id="2147488640" r:id="rId4"/>
    <p:sldLayoutId id="2147488641" r:id="rId5"/>
    <p:sldLayoutId id="2147488642" r:id="rId6"/>
    <p:sldLayoutId id="2147488643" r:id="rId7"/>
    <p:sldLayoutId id="2147488644" r:id="rId8"/>
    <p:sldLayoutId id="2147488645" r:id="rId9"/>
    <p:sldLayoutId id="2147488646" r:id="rId10"/>
    <p:sldLayoutId id="214748864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C85D64D6-A5C4-3E43-A3FD-57136AB2DB84}" type="datetimeFigureOut">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E6199335-1AD9-6E4D-9917-5423BB56A6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37" r:id="rId1"/>
    <p:sldLayoutId id="2147488438" r:id="rId2"/>
    <p:sldLayoutId id="2147488439" r:id="rId3"/>
    <p:sldLayoutId id="2147488440" r:id="rId4"/>
    <p:sldLayoutId id="2147488441" r:id="rId5"/>
    <p:sldLayoutId id="2147488442" r:id="rId6"/>
    <p:sldLayoutId id="2147488443" r:id="rId7"/>
    <p:sldLayoutId id="2147488444" r:id="rId8"/>
    <p:sldLayoutId id="2147488445" r:id="rId9"/>
    <p:sldLayoutId id="2147488446" r:id="rId10"/>
    <p:sldLayoutId id="214748844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ea typeface="+mn-ea"/>
                <a:cs typeface="+mn-cs"/>
              </a:defRPr>
            </a:lvl1pPr>
          </a:lstStyle>
          <a:p>
            <a:pPr>
              <a:defRPr/>
            </a:pPr>
            <a:fld id="{A28A97AA-9734-1449-928B-0ECE75C18B08}" type="slidenum">
              <a:rPr lang="en-US"/>
              <a:pPr>
                <a:defRPr/>
              </a:pPr>
              <a:t>‹#›</a:t>
            </a:fld>
            <a:endParaRPr lang="en-US"/>
          </a:p>
        </p:txBody>
      </p:sp>
    </p:spTree>
    <p:extLst>
      <p:ext uri="{BB962C8B-B14F-4D97-AF65-F5344CB8AC3E}">
        <p14:creationId xmlns:p14="http://schemas.microsoft.com/office/powerpoint/2010/main" val="473784214"/>
      </p:ext>
    </p:extLst>
  </p:cSld>
  <p:clrMap bg1="lt1" tx1="dk1" bg2="lt2" tx2="dk2" accent1="accent1" accent2="accent2" accent3="accent3" accent4="accent4" accent5="accent5" accent6="accent6" hlink="hlink" folHlink="folHlink"/>
  <p:sldLayoutIdLst>
    <p:sldLayoutId id="2147488649" r:id="rId1"/>
    <p:sldLayoutId id="2147488650" r:id="rId2"/>
    <p:sldLayoutId id="2147488651" r:id="rId3"/>
    <p:sldLayoutId id="2147488652" r:id="rId4"/>
    <p:sldLayoutId id="2147488653" r:id="rId5"/>
    <p:sldLayoutId id="2147488654" r:id="rId6"/>
    <p:sldLayoutId id="2147488655" r:id="rId7"/>
    <p:sldLayoutId id="2147488656" r:id="rId8"/>
    <p:sldLayoutId id="2147488657" r:id="rId9"/>
    <p:sldLayoutId id="2147488658" r:id="rId10"/>
    <p:sldLayoutId id="214748865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92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92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EC58A90D-AF09-2643-963E-47FF338CA0C9}" type="datetimeFigureOut">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5F05982A-89C2-FB48-8825-680FF6BEAA05}" type="slidenum">
              <a:rPr lang="en-US"/>
              <a:pPr>
                <a:defRPr/>
              </a:pPr>
              <a:t>‹#›</a:t>
            </a:fld>
            <a:endParaRPr lang="en-US"/>
          </a:p>
        </p:txBody>
      </p:sp>
    </p:spTree>
    <p:extLst>
      <p:ext uri="{BB962C8B-B14F-4D97-AF65-F5344CB8AC3E}">
        <p14:creationId xmlns:p14="http://schemas.microsoft.com/office/powerpoint/2010/main" val="3258294763"/>
      </p:ext>
    </p:extLst>
  </p:cSld>
  <p:clrMap bg1="lt1" tx1="dk1" bg2="lt2" tx2="dk2" accent1="accent1" accent2="accent2" accent3="accent3" accent4="accent4" accent5="accent5" accent6="accent6" hlink="hlink" folHlink="folHlink"/>
  <p:sldLayoutIdLst>
    <p:sldLayoutId id="2147488661" r:id="rId1"/>
    <p:sldLayoutId id="2147488662" r:id="rId2"/>
    <p:sldLayoutId id="2147488663" r:id="rId3"/>
    <p:sldLayoutId id="2147488664" r:id="rId4"/>
    <p:sldLayoutId id="2147488665" r:id="rId5"/>
    <p:sldLayoutId id="2147488666" r:id="rId6"/>
    <p:sldLayoutId id="2147488667" r:id="rId7"/>
    <p:sldLayoutId id="2147488668" r:id="rId8"/>
    <p:sldLayoutId id="2147488669" r:id="rId9"/>
    <p:sldLayoutId id="2147488670" r:id="rId10"/>
    <p:sldLayoutId id="2147488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pitchFamily="34" charset="0"/>
                <a:ea typeface="ＭＳ Ｐゴシック" charset="-128"/>
                <a:cs typeface="+mn-cs"/>
              </a:defRPr>
            </a:lvl1pPr>
          </a:lstStyle>
          <a:p>
            <a:pPr>
              <a:defRPr/>
            </a:pPr>
            <a:fld id="{7F2990DF-F0A4-C44E-8CDB-2678B2A208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48" r:id="rId1"/>
    <p:sldLayoutId id="2147488449" r:id="rId2"/>
    <p:sldLayoutId id="2147488450" r:id="rId3"/>
    <p:sldLayoutId id="2147488451" r:id="rId4"/>
    <p:sldLayoutId id="2147488452" r:id="rId5"/>
    <p:sldLayoutId id="2147488453" r:id="rId6"/>
    <p:sldLayoutId id="2147488454" r:id="rId7"/>
    <p:sldLayoutId id="2147488455" r:id="rId8"/>
    <p:sldLayoutId id="2147488456" r:id="rId9"/>
    <p:sldLayoutId id="2147488457" r:id="rId10"/>
    <p:sldLayoutId id="214748845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9A186C0C-5CF4-1149-BC12-129FBB8FB9D5}" type="datetimeFigureOut">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AC78E687-65ED-A34C-92A5-0813C68AE0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17" r:id="rId1"/>
    <p:sldLayoutId id="2147488518" r:id="rId2"/>
    <p:sldLayoutId id="2147488519" r:id="rId3"/>
    <p:sldLayoutId id="2147488520" r:id="rId4"/>
    <p:sldLayoutId id="2147488521" r:id="rId5"/>
    <p:sldLayoutId id="2147488522" r:id="rId6"/>
    <p:sldLayoutId id="2147488523" r:id="rId7"/>
    <p:sldLayoutId id="2147488524" r:id="rId8"/>
    <p:sldLayoutId id="2147488525" r:id="rId9"/>
    <p:sldLayoutId id="2147488526" r:id="rId10"/>
    <p:sldLayoutId id="214748852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1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ea typeface="+mn-ea"/>
                <a:cs typeface="+mn-cs"/>
              </a:defRPr>
            </a:lvl1pPr>
          </a:lstStyle>
          <a:p>
            <a:pPr>
              <a:defRPr/>
            </a:pPr>
            <a:fld id="{B6466295-E8A7-6846-8372-A5DA700539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59" r:id="rId1"/>
    <p:sldLayoutId id="2147488460" r:id="rId2"/>
    <p:sldLayoutId id="2147488461" r:id="rId3"/>
    <p:sldLayoutId id="2147488462" r:id="rId4"/>
    <p:sldLayoutId id="2147488463" r:id="rId5"/>
    <p:sldLayoutId id="2147488464" r:id="rId6"/>
    <p:sldLayoutId id="2147488465" r:id="rId7"/>
    <p:sldLayoutId id="2147488466" r:id="rId8"/>
    <p:sldLayoutId id="2147488467" r:id="rId9"/>
    <p:sldLayoutId id="2147488468" r:id="rId10"/>
    <p:sldLayoutId id="2147488469" r:id="rId11"/>
  </p:sldLayoutIdLst>
  <p:hf sldNum="0"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898989"/>
                </a:solidFill>
                <a:latin typeface="Arial" charset="0"/>
                <a:cs typeface="Arial" charset="0"/>
              </a:defRPr>
            </a:lvl1pPr>
          </a:lstStyle>
          <a:p>
            <a:pPr>
              <a:defRPr/>
            </a:pPr>
            <a:fld id="{976F4782-3A34-E24F-B918-2B8FA0ECCF3D}" type="datetime1">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898989"/>
                </a:solidFill>
                <a:latin typeface="Arial" charset="0"/>
                <a:ea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Arial" charset="0"/>
                <a:cs typeface="Arial" charset="0"/>
              </a:defRPr>
            </a:lvl1pPr>
          </a:lstStyle>
          <a:p>
            <a:pPr>
              <a:defRPr/>
            </a:pPr>
            <a:fld id="{CC0B4191-F53A-2B4C-9399-E560B41CA3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28" r:id="rId1"/>
    <p:sldLayoutId id="2147488529" r:id="rId2"/>
    <p:sldLayoutId id="2147488530" r:id="rId3"/>
    <p:sldLayoutId id="2147488531" r:id="rId4"/>
    <p:sldLayoutId id="2147488532" r:id="rId5"/>
    <p:sldLayoutId id="2147488533" r:id="rId6"/>
    <p:sldLayoutId id="2147488534" r:id="rId7"/>
    <p:sldLayoutId id="2147488535" r:id="rId8"/>
    <p:sldLayoutId id="2147488536" r:id="rId9"/>
    <p:sldLayoutId id="2147488537" r:id="rId10"/>
    <p:sldLayoutId id="214748853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6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28E994DE-1C8A-2546-A4A7-F455F221D8A6}" type="datetimeFigureOut">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A768DFD1-2F08-3147-A92F-A24E612058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39" r:id="rId1"/>
    <p:sldLayoutId id="2147488540" r:id="rId2"/>
    <p:sldLayoutId id="2147488541" r:id="rId3"/>
    <p:sldLayoutId id="2147488542" r:id="rId4"/>
    <p:sldLayoutId id="2147488543" r:id="rId5"/>
    <p:sldLayoutId id="2147488544" r:id="rId6"/>
    <p:sldLayoutId id="2147488545" r:id="rId7"/>
    <p:sldLayoutId id="2147488546" r:id="rId8"/>
    <p:sldLayoutId id="2147488547" r:id="rId9"/>
    <p:sldLayoutId id="2147488548" r:id="rId10"/>
    <p:sldLayoutId id="214748854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9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898989"/>
                </a:solidFill>
                <a:latin typeface="Arial" charset="0"/>
                <a:cs typeface="Arial" charset="0"/>
              </a:defRPr>
            </a:lvl1pPr>
          </a:lstStyle>
          <a:p>
            <a:pPr>
              <a:defRPr/>
            </a:pPr>
            <a:fld id="{D983EF1C-78BF-2E48-B0A8-9D50BE78081B}" type="datetime1">
              <a:rPr lang="en-US"/>
              <a:pPr>
                <a:defRPr/>
              </a:pPr>
              <a:t>6/5/14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898989"/>
                </a:solidFill>
                <a:latin typeface="Arial" charset="0"/>
                <a:ea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latin typeface="Arial" charset="0"/>
                <a:cs typeface="Arial" charset="0"/>
              </a:defRPr>
            </a:lvl1pPr>
          </a:lstStyle>
          <a:p>
            <a:pPr>
              <a:defRPr/>
            </a:pPr>
            <a:fld id="{C94532E2-0240-7546-AEFA-3F55D17474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50"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9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9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charset="0"/>
              </a:defRPr>
            </a:lvl1pPr>
          </a:lstStyle>
          <a:p>
            <a:pPr>
              <a:defRPr/>
            </a:pPr>
            <a:fld id="{11097EF9-0875-9F4E-BB86-BB7E4A890C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70" r:id="rId1"/>
    <p:sldLayoutId id="2147488471" r:id="rId2"/>
    <p:sldLayoutId id="2147488472" r:id="rId3"/>
    <p:sldLayoutId id="2147488473" r:id="rId4"/>
    <p:sldLayoutId id="2147488474" r:id="rId5"/>
    <p:sldLayoutId id="2147488475" r:id="rId6"/>
    <p:sldLayoutId id="2147488476" r:id="rId7"/>
    <p:sldLayoutId id="2147488477" r:id="rId8"/>
    <p:sldLayoutId id="2147488478" r:id="rId9"/>
    <p:sldLayoutId id="2147488479" r:id="rId10"/>
    <p:sldLayoutId id="214748848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76.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176.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165.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85.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165.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slideLayout" Target="../slideLayouts/slideLayout209.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1" Type="http://schemas.openxmlformats.org/officeDocument/2006/relationships/slideLayout" Target="../slideLayouts/slideLayout209.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0.xml"/><Relationship Id="rId2" Type="http://schemas.openxmlformats.org/officeDocument/2006/relationships/image" Target="../media/image1.png"/><Relationship Id="rId3" Type="http://schemas.openxmlformats.org/officeDocument/2006/relationships/image" Target="../media/image2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3.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2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png"/><Relationship Id="rId3" Type="http://schemas.openxmlformats.org/officeDocument/2006/relationships/image" Target="../media/image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hyperlink" Target="http://metlin.scripps.edu/metabo_batch.php" TargetMode="External"/><Relationship Id="rId3" Type="http://schemas.openxmlformats.org/officeDocument/2006/relationships/hyperlink" Target="http://www.genome.jp/kegg/compoun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image" Target="../media/image24.emf"/><Relationship Id="rId3" Type="http://schemas.openxmlformats.org/officeDocument/2006/relationships/image" Target="../media/image2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4.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png"/><Relationship Id="rId3" Type="http://schemas.openxmlformats.org/officeDocument/2006/relationships/image" Target="../media/image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0.xml"/><Relationship Id="rId2" Type="http://schemas.openxmlformats.org/officeDocument/2006/relationships/image" Target="../media/image41.png"/><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129.xml"/><Relationship Id="rId2" Type="http://schemas.openxmlformats.org/officeDocument/2006/relationships/image" Target="../media/image4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5.xml"/><Relationship Id="rId2" Type="http://schemas.openxmlformats.org/officeDocument/2006/relationships/image" Target="../media/image1.png"/><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1914765" y="10698"/>
            <a:ext cx="3634158" cy="1298379"/>
          </a:xfrm>
          <a:prstGeom prst="rect">
            <a:avLst/>
          </a:prstGeom>
          <a:gradFill flip="none" rotWithShape="1">
            <a:gsLst>
              <a:gs pos="1000">
                <a:srgbClr val="ADE5D8">
                  <a:alpha val="31000"/>
                </a:srgbClr>
              </a:gs>
              <a:gs pos="100000">
                <a:srgbClr val="ADE5D8">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Arial"/>
            </a:endParaRPr>
          </a:p>
        </p:txBody>
      </p:sp>
      <p:sp>
        <p:nvSpPr>
          <p:cNvPr id="192518" name="Line 428"/>
          <p:cNvSpPr>
            <a:spLocks noChangeShapeType="1"/>
          </p:cNvSpPr>
          <p:nvPr/>
        </p:nvSpPr>
        <p:spPr bwMode="auto">
          <a:xfrm rot="5400000" flipV="1">
            <a:off x="4983956" y="650082"/>
            <a:ext cx="1306513" cy="6350"/>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92519" name="Line 428"/>
          <p:cNvSpPr>
            <a:spLocks noChangeShapeType="1"/>
          </p:cNvSpPr>
          <p:nvPr/>
        </p:nvSpPr>
        <p:spPr bwMode="auto">
          <a:xfrm rot="5400000" flipV="1">
            <a:off x="4922043" y="650082"/>
            <a:ext cx="1306513" cy="6350"/>
          </a:xfrm>
          <a:prstGeom prst="line">
            <a:avLst/>
          </a:prstGeom>
          <a:noFill/>
          <a:ln w="12700" cmpd="thinThick">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92520" name="Text Box 3"/>
          <p:cNvSpPr txBox="1">
            <a:spLocks noChangeArrowheads="1"/>
          </p:cNvSpPr>
          <p:nvPr/>
        </p:nvSpPr>
        <p:spPr bwMode="auto">
          <a:xfrm>
            <a:off x="1476375" y="3505200"/>
            <a:ext cx="62325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dirty="0">
                <a:solidFill>
                  <a:srgbClr val="215968"/>
                </a:solidFill>
                <a:latin typeface="Arial" charset="0"/>
              </a:rPr>
              <a:t>Dean P. Jones, Ph.D.</a:t>
            </a:r>
          </a:p>
          <a:p>
            <a:pPr algn="ctr" eaLnBrk="1" hangingPunct="1"/>
            <a:r>
              <a:rPr lang="en-US" sz="1600" b="1" dirty="0">
                <a:solidFill>
                  <a:srgbClr val="215968"/>
                </a:solidFill>
                <a:latin typeface="Arial" charset="0"/>
              </a:rPr>
              <a:t>Department of Medicine/Division of Pulmonary,</a:t>
            </a:r>
          </a:p>
          <a:p>
            <a:pPr algn="ctr" eaLnBrk="1" hangingPunct="1"/>
            <a:r>
              <a:rPr lang="en-US" sz="1600" b="1" dirty="0">
                <a:solidFill>
                  <a:srgbClr val="215968"/>
                </a:solidFill>
                <a:latin typeface="Arial" charset="0"/>
              </a:rPr>
              <a:t> Allergy and Critical Care Medicine</a:t>
            </a:r>
          </a:p>
          <a:p>
            <a:pPr algn="ctr" eaLnBrk="1" hangingPunct="1"/>
            <a:r>
              <a:rPr lang="en-US" sz="1600" b="1" dirty="0">
                <a:solidFill>
                  <a:srgbClr val="215968"/>
                </a:solidFill>
                <a:latin typeface="Arial" charset="0"/>
              </a:rPr>
              <a:t>Emory University, Atlanta</a:t>
            </a:r>
          </a:p>
        </p:txBody>
      </p:sp>
      <p:sp>
        <p:nvSpPr>
          <p:cNvPr id="192521" name="Text Box 7"/>
          <p:cNvSpPr txBox="1">
            <a:spLocks noChangeArrowheads="1"/>
          </p:cNvSpPr>
          <p:nvPr/>
        </p:nvSpPr>
        <p:spPr bwMode="auto">
          <a:xfrm>
            <a:off x="131763" y="5965825"/>
            <a:ext cx="1060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0000"/>
                </a:solidFill>
                <a:latin typeface="Times New Roman" charset="0"/>
              </a:rPr>
              <a:t>EMORY</a:t>
            </a:r>
          </a:p>
          <a:p>
            <a:pPr algn="ctr" eaLnBrk="1" hangingPunct="1"/>
            <a:r>
              <a:rPr lang="en-US" sz="700" b="1">
                <a:solidFill>
                  <a:srgbClr val="000000"/>
                </a:solidFill>
                <a:latin typeface="Times New Roman" charset="0"/>
              </a:rPr>
              <a:t>SCHOOL OF</a:t>
            </a:r>
          </a:p>
          <a:p>
            <a:pPr algn="ctr" eaLnBrk="1" hangingPunct="1"/>
            <a:r>
              <a:rPr lang="en-US" sz="900" b="1">
                <a:solidFill>
                  <a:srgbClr val="000000"/>
                </a:solidFill>
                <a:latin typeface="Times New Roman" charset="0"/>
              </a:rPr>
              <a:t>MEDICINE</a:t>
            </a:r>
          </a:p>
        </p:txBody>
      </p:sp>
      <p:sp>
        <p:nvSpPr>
          <p:cNvPr id="46" name="Rectangle 13"/>
          <p:cNvSpPr>
            <a:spLocks noChangeArrowheads="1"/>
          </p:cNvSpPr>
          <p:nvPr/>
        </p:nvSpPr>
        <p:spPr bwMode="auto">
          <a:xfrm>
            <a:off x="584200" y="2133600"/>
            <a:ext cx="79248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600" dirty="0">
                <a:solidFill>
                  <a:schemeClr val="accent5">
                    <a:lumMod val="50000"/>
                  </a:schemeClr>
                </a:solidFill>
                <a:latin typeface="Arial" charset="0"/>
              </a:rPr>
              <a:t>Metabolomics Pathway Analysis</a:t>
            </a:r>
            <a:endParaRPr lang="en-US" sz="4400" dirty="0">
              <a:solidFill>
                <a:schemeClr val="accent5">
                  <a:lumMod val="50000"/>
                </a:schemeClr>
              </a:solidFill>
              <a:latin typeface="Arial" charset="0"/>
            </a:endParaRPr>
          </a:p>
        </p:txBody>
      </p:sp>
      <p:sp>
        <p:nvSpPr>
          <p:cNvPr id="192523" name="Rectangle 2"/>
          <p:cNvSpPr txBox="1">
            <a:spLocks noChangeArrowheads="1"/>
          </p:cNvSpPr>
          <p:nvPr/>
        </p:nvSpPr>
        <p:spPr bwMode="auto">
          <a:xfrm>
            <a:off x="1828800" y="5845175"/>
            <a:ext cx="673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800" u="sng" dirty="0">
                <a:latin typeface="Arial" charset="0"/>
              </a:rPr>
              <a:t>Funding Acknowledgements</a:t>
            </a:r>
            <a:r>
              <a:rPr lang="en-US" sz="1800" dirty="0">
                <a:latin typeface="Arial" charset="0"/>
              </a:rPr>
              <a:t>:  NIEHS, NIA, NCI, NHLBI, NIDDK, NIAAA, NIAID, </a:t>
            </a:r>
            <a:r>
              <a:rPr lang="en-US" sz="1800" dirty="0" err="1" smtClean="0">
                <a:latin typeface="Arial" charset="0"/>
              </a:rPr>
              <a:t>DoD</a:t>
            </a:r>
            <a:r>
              <a:rPr lang="en-US" sz="1800" dirty="0" smtClean="0">
                <a:latin typeface="Arial" charset="0"/>
              </a:rPr>
              <a:t>, Woodruff </a:t>
            </a:r>
            <a:r>
              <a:rPr lang="en-US" sz="1800" dirty="0">
                <a:latin typeface="Arial" charset="0"/>
              </a:rPr>
              <a:t>Foundation, Emory </a:t>
            </a:r>
            <a:r>
              <a:rPr lang="en-US" sz="1800" dirty="0" err="1">
                <a:latin typeface="Arial" charset="0"/>
              </a:rPr>
              <a:t>Dept</a:t>
            </a:r>
            <a:r>
              <a:rPr lang="en-US" sz="1800" dirty="0">
                <a:latin typeface="Arial" charset="0"/>
              </a:rPr>
              <a:t> of Medicine, Georgia Research Alliance </a:t>
            </a:r>
          </a:p>
        </p:txBody>
      </p:sp>
      <p:sp>
        <p:nvSpPr>
          <p:cNvPr id="192524" name="Rectangle 2"/>
          <p:cNvSpPr txBox="1">
            <a:spLocks noChangeArrowheads="1"/>
          </p:cNvSpPr>
          <p:nvPr/>
        </p:nvSpPr>
        <p:spPr bwMode="auto">
          <a:xfrm>
            <a:off x="1828800" y="5194300"/>
            <a:ext cx="36734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a:solidFill>
                  <a:srgbClr val="000000"/>
                </a:solidFill>
                <a:latin typeface="Arial" charset="0"/>
              </a:rPr>
              <a:t>No financial COI to disclose</a:t>
            </a:r>
          </a:p>
        </p:txBody>
      </p:sp>
      <p:pic>
        <p:nvPicPr>
          <p:cNvPr id="192526" name="Picture 12" descr="emory-logo"/>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2250" y="5172075"/>
            <a:ext cx="86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
          <p:cNvSpPr txBox="1">
            <a:spLocks noChangeArrowheads="1"/>
          </p:cNvSpPr>
          <p:nvPr/>
        </p:nvSpPr>
        <p:spPr bwMode="auto">
          <a:xfrm>
            <a:off x="2362200" y="625475"/>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cap="all" dirty="0" smtClean="0">
                <a:solidFill>
                  <a:srgbClr val="215968"/>
                </a:solidFill>
                <a:latin typeface="Arial" charset="0"/>
              </a:rPr>
              <a:t>Clinical Biomarkers Laboratory</a:t>
            </a:r>
            <a:endParaRPr lang="en-US" sz="1400" cap="all" dirty="0" smtClean="0">
              <a:solidFill>
                <a:srgbClr val="215968"/>
              </a:solidFill>
              <a:latin typeface="Arial" charset="0"/>
            </a:endParaRPr>
          </a:p>
        </p:txBody>
      </p:sp>
      <p:sp>
        <p:nvSpPr>
          <p:cNvPr id="41" name="Text Box 3"/>
          <p:cNvSpPr txBox="1">
            <a:spLocks noChangeArrowheads="1"/>
          </p:cNvSpPr>
          <p:nvPr/>
        </p:nvSpPr>
        <p:spPr bwMode="auto">
          <a:xfrm>
            <a:off x="2393950" y="152400"/>
            <a:ext cx="2514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300" cap="all" dirty="0" smtClean="0">
                <a:solidFill>
                  <a:srgbClr val="215968"/>
                </a:solidFill>
                <a:latin typeface="Arial" charset="0"/>
              </a:rPr>
              <a:t>Emory University Department of Medicine</a:t>
            </a:r>
          </a:p>
        </p:txBody>
      </p:sp>
      <p:grpSp>
        <p:nvGrpSpPr>
          <p:cNvPr id="192529" name="Group 424"/>
          <p:cNvGrpSpPr>
            <a:grpSpLocks/>
          </p:cNvGrpSpPr>
          <p:nvPr/>
        </p:nvGrpSpPr>
        <p:grpSpPr bwMode="auto">
          <a:xfrm>
            <a:off x="1314450" y="1676400"/>
            <a:ext cx="7524750" cy="76200"/>
            <a:chOff x="363" y="706"/>
            <a:chExt cx="5001" cy="45"/>
          </a:xfrm>
        </p:grpSpPr>
        <p:grpSp>
          <p:nvGrpSpPr>
            <p:cNvPr id="192532" name="Group 425"/>
            <p:cNvGrpSpPr>
              <a:grpSpLocks/>
            </p:cNvGrpSpPr>
            <p:nvPr/>
          </p:nvGrpSpPr>
          <p:grpSpPr bwMode="auto">
            <a:xfrm>
              <a:off x="363" y="730"/>
              <a:ext cx="2945" cy="21"/>
              <a:chOff x="365" y="742"/>
              <a:chExt cx="2945" cy="21"/>
            </a:xfrm>
          </p:grpSpPr>
          <p:sp>
            <p:nvSpPr>
              <p:cNvPr id="192534"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192535"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sp>
          <p:nvSpPr>
            <p:cNvPr id="192533"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sp>
        <p:nvSpPr>
          <p:cNvPr id="192530" name="Line 423"/>
          <p:cNvSpPr>
            <a:spLocks noChangeShapeType="1"/>
          </p:cNvSpPr>
          <p:nvPr/>
        </p:nvSpPr>
        <p:spPr bwMode="auto">
          <a:xfrm>
            <a:off x="1371600" y="5178425"/>
            <a:ext cx="6432550" cy="3175"/>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nvGrpSpPr>
          <p:cNvPr id="24" name="Group 23"/>
          <p:cNvGrpSpPr/>
          <p:nvPr/>
        </p:nvGrpSpPr>
        <p:grpSpPr>
          <a:xfrm>
            <a:off x="5715000" y="0"/>
            <a:ext cx="3136900" cy="1241425"/>
            <a:chOff x="5715000" y="228600"/>
            <a:chExt cx="3136900" cy="1241425"/>
          </a:xfrm>
        </p:grpSpPr>
        <p:sp>
          <p:nvSpPr>
            <p:cNvPr id="25" name="Line 427"/>
            <p:cNvSpPr>
              <a:spLocks noChangeShapeType="1"/>
            </p:cNvSpPr>
            <p:nvPr/>
          </p:nvSpPr>
          <p:spPr bwMode="auto">
            <a:xfrm>
              <a:off x="6213475" y="685800"/>
              <a:ext cx="2208213" cy="20638"/>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srgbClr val="1F7C7B"/>
                </a:solidFill>
              </a:endParaRPr>
            </a:p>
          </p:txBody>
        </p:sp>
        <p:sp>
          <p:nvSpPr>
            <p:cNvPr id="26" name="TextBox 52"/>
            <p:cNvSpPr txBox="1">
              <a:spLocks noChangeArrowheads="1"/>
            </p:cNvSpPr>
            <p:nvPr/>
          </p:nvSpPr>
          <p:spPr bwMode="auto">
            <a:xfrm>
              <a:off x="5715000" y="228600"/>
              <a:ext cx="313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solidFill>
                    <a:srgbClr val="1F7C7B"/>
                  </a:solidFill>
                  <a:latin typeface="Arial" charset="0"/>
                  <a:cs typeface="Arial" charset="0"/>
                </a:rPr>
                <a:t>June 5, 2014</a:t>
              </a:r>
              <a:endParaRPr lang="en-US" sz="2000" dirty="0">
                <a:solidFill>
                  <a:srgbClr val="1F7C7B"/>
                </a:solidFill>
                <a:latin typeface="Arial" charset="0"/>
                <a:cs typeface="Arial" charset="0"/>
              </a:endParaRPr>
            </a:p>
          </p:txBody>
        </p:sp>
        <p:sp>
          <p:nvSpPr>
            <p:cNvPr id="27" name="TextBox 52"/>
            <p:cNvSpPr txBox="1">
              <a:spLocks noChangeArrowheads="1"/>
            </p:cNvSpPr>
            <p:nvPr/>
          </p:nvSpPr>
          <p:spPr bwMode="auto">
            <a:xfrm>
              <a:off x="5715000" y="762000"/>
              <a:ext cx="313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1F7C7B"/>
                  </a:solidFill>
                  <a:latin typeface="Arial" charset="0"/>
                  <a:cs typeface="Arial" charset="0"/>
                </a:rPr>
                <a:t>UAB Metabolomics Workshop</a:t>
              </a:r>
            </a:p>
          </p:txBody>
        </p:sp>
      </p:gr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75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4495800" y="5334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60000"/>
                    <a:lumOff val="40000"/>
                  </a:srgbClr>
                </a:solidFill>
                <a:latin typeface="Arial" charset="0"/>
              </a:rPr>
              <a:t>Dad</a:t>
            </a:r>
            <a:r>
              <a:rPr lang="en-US" sz="2000" dirty="0" smtClean="0">
                <a:solidFill>
                  <a:srgbClr val="4BACC6">
                    <a:lumMod val="60000"/>
                    <a:lumOff val="40000"/>
                  </a:srgbClr>
                </a:solidFill>
                <a:latin typeface="Arial" charset="0"/>
              </a:rPr>
              <a:t>: “What did you do at school today?”</a:t>
            </a:r>
          </a:p>
        </p:txBody>
      </p:sp>
      <p:sp>
        <p:nvSpPr>
          <p:cNvPr id="6" name="Text Box 3"/>
          <p:cNvSpPr txBox="1">
            <a:spLocks noChangeArrowheads="1"/>
          </p:cNvSpPr>
          <p:nvPr/>
        </p:nvSpPr>
        <p:spPr bwMode="auto">
          <a:xfrm>
            <a:off x="4495800" y="1501775"/>
            <a:ext cx="4010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60000"/>
                    <a:lumOff val="40000"/>
                  </a:srgbClr>
                </a:solidFill>
                <a:latin typeface="Arial" charset="0"/>
              </a:rPr>
              <a:t>Chris</a:t>
            </a:r>
            <a:r>
              <a:rPr lang="en-US" sz="2000" dirty="0" smtClean="0">
                <a:solidFill>
                  <a:srgbClr val="4BACC6">
                    <a:lumMod val="60000"/>
                    <a:lumOff val="40000"/>
                  </a:srgbClr>
                </a:solidFill>
                <a:latin typeface="Arial" charset="0"/>
              </a:rPr>
              <a:t>: “We learned how to count to 2 million.”</a:t>
            </a:r>
          </a:p>
        </p:txBody>
      </p:sp>
      <p:sp>
        <p:nvSpPr>
          <p:cNvPr id="7" name="Text Box 3"/>
          <p:cNvSpPr txBox="1">
            <a:spLocks noChangeArrowheads="1"/>
          </p:cNvSpPr>
          <p:nvPr/>
        </p:nvSpPr>
        <p:spPr bwMode="auto">
          <a:xfrm>
            <a:off x="4495800" y="24384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60000"/>
                    <a:lumOff val="40000"/>
                  </a:srgbClr>
                </a:solidFill>
                <a:latin typeface="Arial" charset="0"/>
              </a:rPr>
              <a:t>Dad (Obviously impressed)</a:t>
            </a:r>
            <a:r>
              <a:rPr lang="en-US" sz="2000" dirty="0" smtClean="0">
                <a:solidFill>
                  <a:srgbClr val="4BACC6">
                    <a:lumMod val="60000"/>
                    <a:lumOff val="40000"/>
                  </a:srgbClr>
                </a:solidFill>
                <a:latin typeface="Arial" charset="0"/>
              </a:rPr>
              <a:t>: “Wow.  How do you do that?”</a:t>
            </a:r>
          </a:p>
        </p:txBody>
      </p:sp>
      <p:sp>
        <p:nvSpPr>
          <p:cNvPr id="8" name="Text Box 3"/>
          <p:cNvSpPr txBox="1">
            <a:spLocks noChangeArrowheads="1"/>
          </p:cNvSpPr>
          <p:nvPr/>
        </p:nvSpPr>
        <p:spPr bwMode="auto">
          <a:xfrm>
            <a:off x="4495800" y="3482975"/>
            <a:ext cx="4010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60000"/>
                    <a:lumOff val="40000"/>
                  </a:srgbClr>
                </a:solidFill>
                <a:latin typeface="Arial" charset="0"/>
              </a:rPr>
              <a:t>Chris</a:t>
            </a:r>
            <a:r>
              <a:rPr lang="en-US" sz="2000" dirty="0" smtClean="0">
                <a:solidFill>
                  <a:srgbClr val="4BACC6">
                    <a:lumMod val="60000"/>
                    <a:lumOff val="40000"/>
                  </a:srgbClr>
                </a:solidFill>
                <a:latin typeface="Arial" charset="0"/>
              </a:rPr>
              <a:t>: “One million….two million.”</a:t>
            </a:r>
          </a:p>
        </p:txBody>
      </p:sp>
      <p:sp>
        <p:nvSpPr>
          <p:cNvPr id="89094" name="Text Box 3"/>
          <p:cNvSpPr txBox="1">
            <a:spLocks noChangeArrowheads="1"/>
          </p:cNvSpPr>
          <p:nvPr/>
        </p:nvSpPr>
        <p:spPr bwMode="auto">
          <a:xfrm>
            <a:off x="4724400" y="4267200"/>
            <a:ext cx="4114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600"/>
              </a:spcAft>
            </a:pPr>
            <a:r>
              <a:rPr lang="en-US" sz="2000" b="1" dirty="0">
                <a:solidFill>
                  <a:prstClr val="black"/>
                </a:solidFill>
                <a:latin typeface="Arial" charset="0"/>
              </a:rPr>
              <a:t>(</a:t>
            </a:r>
            <a:r>
              <a:rPr lang="en-US" sz="2000" b="1" i="1" dirty="0">
                <a:solidFill>
                  <a:prstClr val="black"/>
                </a:solidFill>
                <a:latin typeface="Arial" charset="0"/>
              </a:rPr>
              <a:t>This is Dad speaking</a:t>
            </a:r>
            <a:r>
              <a:rPr lang="en-US" sz="2000" b="1" dirty="0">
                <a:solidFill>
                  <a:prstClr val="black"/>
                </a:solidFill>
                <a:latin typeface="Arial" charset="0"/>
              </a:rPr>
              <a:t>):</a:t>
            </a:r>
          </a:p>
          <a:p>
            <a:pPr eaLnBrk="1" hangingPunct="1"/>
            <a:r>
              <a:rPr lang="en-US" sz="2000" b="1" dirty="0">
                <a:solidFill>
                  <a:prstClr val="black"/>
                </a:solidFill>
                <a:latin typeface="Arial" charset="0"/>
              </a:rPr>
              <a:t>To understand </a:t>
            </a:r>
            <a:r>
              <a:rPr lang="en-US" sz="2000" b="1" dirty="0" smtClean="0">
                <a:solidFill>
                  <a:prstClr val="black"/>
                </a:solidFill>
                <a:latin typeface="Arial" charset="0"/>
              </a:rPr>
              <a:t>the complexity in human health and disease, </a:t>
            </a:r>
            <a:r>
              <a:rPr lang="en-US" sz="2000" b="1" dirty="0">
                <a:solidFill>
                  <a:prstClr val="black"/>
                </a:solidFill>
                <a:latin typeface="Arial" charset="0"/>
              </a:rPr>
              <a:t>there is no choice but to abandon reductionist thinking </a:t>
            </a:r>
          </a:p>
        </p:txBody>
      </p:sp>
    </p:spTree>
    <p:extLst>
      <p:ext uri="{BB962C8B-B14F-4D97-AF65-F5344CB8AC3E}">
        <p14:creationId xmlns:p14="http://schemas.microsoft.com/office/powerpoint/2010/main" val="5700184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4" name="Group 424"/>
          <p:cNvGrpSpPr>
            <a:grpSpLocks/>
          </p:cNvGrpSpPr>
          <p:nvPr/>
        </p:nvGrpSpPr>
        <p:grpSpPr bwMode="auto">
          <a:xfrm>
            <a:off x="2133600" y="1676400"/>
            <a:ext cx="6248400" cy="76200"/>
            <a:chOff x="363" y="706"/>
            <a:chExt cx="5001" cy="45"/>
          </a:xfrm>
        </p:grpSpPr>
        <p:grpSp>
          <p:nvGrpSpPr>
            <p:cNvPr id="90130" name="Group 425"/>
            <p:cNvGrpSpPr>
              <a:grpSpLocks/>
            </p:cNvGrpSpPr>
            <p:nvPr/>
          </p:nvGrpSpPr>
          <p:grpSpPr bwMode="auto">
            <a:xfrm>
              <a:off x="363" y="730"/>
              <a:ext cx="2945" cy="21"/>
              <a:chOff x="365" y="742"/>
              <a:chExt cx="2945" cy="21"/>
            </a:xfrm>
          </p:grpSpPr>
          <p:sp>
            <p:nvSpPr>
              <p:cNvPr id="90132"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90133"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grpSp>
        <p:sp>
          <p:nvSpPr>
            <p:cNvPr id="90131"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grpSp>
      <p:sp>
        <p:nvSpPr>
          <p:cNvPr id="90115" name="Rectangle 1"/>
          <p:cNvSpPr>
            <a:spLocks noChangeArrowheads="1"/>
          </p:cNvSpPr>
          <p:nvPr/>
        </p:nvSpPr>
        <p:spPr bwMode="auto">
          <a:xfrm>
            <a:off x="1981200" y="355600"/>
            <a:ext cx="640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2000">
                <a:solidFill>
                  <a:srgbClr val="215968"/>
                </a:solidFill>
                <a:latin typeface="Arial" charset="0"/>
                <a:cs typeface="Arial" charset="0"/>
              </a:rPr>
              <a:t>High-resolution metabolomics developed at Emory measures individual biochemistry with resolution approaching that for genomics</a:t>
            </a:r>
          </a:p>
        </p:txBody>
      </p:sp>
      <p:grpSp>
        <p:nvGrpSpPr>
          <p:cNvPr id="90116" name="Group 1"/>
          <p:cNvGrpSpPr>
            <a:grpSpLocks noChangeAspect="1"/>
          </p:cNvGrpSpPr>
          <p:nvPr/>
        </p:nvGrpSpPr>
        <p:grpSpPr bwMode="auto">
          <a:xfrm>
            <a:off x="112713" y="3352800"/>
            <a:ext cx="3621087" cy="2971800"/>
            <a:chOff x="48856" y="1894920"/>
            <a:chExt cx="4827944" cy="3962400"/>
          </a:xfrm>
        </p:grpSpPr>
        <p:sp>
          <p:nvSpPr>
            <p:cNvPr id="90123" name="Text Box 3"/>
            <p:cNvSpPr txBox="1">
              <a:spLocks noChangeAspect="1" noChangeArrowheads="1"/>
            </p:cNvSpPr>
            <p:nvPr/>
          </p:nvSpPr>
          <p:spPr bwMode="auto">
            <a:xfrm rot="-4576493">
              <a:off x="-217588" y="2827220"/>
              <a:ext cx="1230515"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rPr>
                <a:t>Relative</a:t>
              </a:r>
            </a:p>
            <a:p>
              <a:pPr algn="ctr" eaLnBrk="1" hangingPunct="1"/>
              <a:r>
                <a:rPr lang="en-US" sz="1400" b="1">
                  <a:solidFill>
                    <a:srgbClr val="000000"/>
                  </a:solidFill>
                  <a:latin typeface="Arial" charset="0"/>
                </a:rPr>
                <a:t>intensity</a:t>
              </a:r>
            </a:p>
          </p:txBody>
        </p:sp>
        <p:pic>
          <p:nvPicPr>
            <p:cNvPr id="90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5" y="1894920"/>
              <a:ext cx="40544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5" name="Text Box 5"/>
            <p:cNvSpPr txBox="1">
              <a:spLocks noChangeAspect="1" noChangeArrowheads="1"/>
            </p:cNvSpPr>
            <p:nvPr/>
          </p:nvSpPr>
          <p:spPr bwMode="auto">
            <a:xfrm rot="-2074828">
              <a:off x="2868120" y="5087779"/>
              <a:ext cx="1699611"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rPr>
                <a:t>Mass/charge</a:t>
              </a:r>
            </a:p>
          </p:txBody>
        </p:sp>
        <p:sp>
          <p:nvSpPr>
            <p:cNvPr id="90126" name="Line 6"/>
            <p:cNvSpPr>
              <a:spLocks noChangeAspect="1" noChangeShapeType="1"/>
            </p:cNvSpPr>
            <p:nvPr/>
          </p:nvSpPr>
          <p:spPr bwMode="auto">
            <a:xfrm flipV="1">
              <a:off x="4371975" y="4541283"/>
              <a:ext cx="330200" cy="2413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90127" name="Text Box 7"/>
            <p:cNvSpPr txBox="1">
              <a:spLocks noChangeAspect="1" noChangeArrowheads="1"/>
            </p:cNvSpPr>
            <p:nvPr/>
          </p:nvSpPr>
          <p:spPr bwMode="auto">
            <a:xfrm rot="3247430">
              <a:off x="905243" y="4766309"/>
              <a:ext cx="810479"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b="1">
                  <a:solidFill>
                    <a:srgbClr val="000000"/>
                  </a:solidFill>
                  <a:latin typeface="Arial" charset="0"/>
                </a:rPr>
                <a:t>Time</a:t>
              </a:r>
            </a:p>
          </p:txBody>
        </p:sp>
        <p:sp>
          <p:nvSpPr>
            <p:cNvPr id="90128" name="Line 8"/>
            <p:cNvSpPr>
              <a:spLocks noChangeAspect="1" noChangeShapeType="1"/>
            </p:cNvSpPr>
            <p:nvPr/>
          </p:nvSpPr>
          <p:spPr bwMode="auto">
            <a:xfrm flipH="1" flipV="1">
              <a:off x="804862" y="4230133"/>
              <a:ext cx="282575" cy="417512"/>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90129" name="Line 9"/>
            <p:cNvSpPr>
              <a:spLocks noChangeAspect="1" noChangeShapeType="1"/>
            </p:cNvSpPr>
            <p:nvPr/>
          </p:nvSpPr>
          <p:spPr bwMode="auto">
            <a:xfrm flipV="1">
              <a:off x="695325" y="3080783"/>
              <a:ext cx="66675" cy="3175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90117" name="Line 423"/>
          <p:cNvSpPr>
            <a:spLocks noChangeShapeType="1"/>
          </p:cNvSpPr>
          <p:nvPr/>
        </p:nvSpPr>
        <p:spPr bwMode="auto">
          <a:xfrm>
            <a:off x="815975" y="6400800"/>
            <a:ext cx="7366000"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pic>
        <p:nvPicPr>
          <p:cNvPr id="90118" name="Picture 2" descr="http://www.genome.jp/tmp/mark_pathway132632623413866/ko01100_0.351386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057400"/>
            <a:ext cx="5002213" cy="304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0119" name="TextBox 25"/>
          <p:cNvSpPr txBox="1">
            <a:spLocks noChangeArrowheads="1"/>
          </p:cNvSpPr>
          <p:nvPr/>
        </p:nvSpPr>
        <p:spPr bwMode="auto">
          <a:xfrm>
            <a:off x="381000" y="2446338"/>
            <a:ext cx="4648200" cy="830262"/>
          </a:xfrm>
          <a:prstGeom prst="rect">
            <a:avLst/>
          </a:prstGeom>
          <a:solidFill>
            <a:srgbClr val="FFFFFF"/>
          </a:solidFill>
          <a:ln w="57150" cmpd="thinThick">
            <a:solidFill>
              <a:srgbClr val="7F7F7F"/>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a:solidFill>
                  <a:srgbClr val="000000"/>
                </a:solidFill>
                <a:latin typeface="Arial" charset="0"/>
                <a:cs typeface="Arial" charset="0"/>
              </a:rPr>
              <a:t>Measure 20,000 chemicals in an individual plasma sample </a:t>
            </a:r>
          </a:p>
        </p:txBody>
      </p:sp>
      <p:sp>
        <p:nvSpPr>
          <p:cNvPr id="90120" name="TextBox 40"/>
          <p:cNvSpPr txBox="1">
            <a:spLocks noChangeArrowheads="1"/>
          </p:cNvSpPr>
          <p:nvPr/>
        </p:nvSpPr>
        <p:spPr bwMode="auto">
          <a:xfrm>
            <a:off x="3962400" y="6505575"/>
            <a:ext cx="430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200">
                <a:solidFill>
                  <a:srgbClr val="57697E"/>
                </a:solidFill>
                <a:latin typeface="Arial" charset="0"/>
              </a:rPr>
              <a:t>Jones et al 2012 Annu Rev Nutr 32:183-202</a:t>
            </a:r>
          </a:p>
        </p:txBody>
      </p:sp>
      <p:sp>
        <p:nvSpPr>
          <p:cNvPr id="90121" name="TextBox 25"/>
          <p:cNvSpPr txBox="1">
            <a:spLocks noChangeArrowheads="1"/>
          </p:cNvSpPr>
          <p:nvPr/>
        </p:nvSpPr>
        <p:spPr bwMode="auto">
          <a:xfrm>
            <a:off x="3810000" y="5341938"/>
            <a:ext cx="4953000" cy="708025"/>
          </a:xfrm>
          <a:prstGeom prst="rect">
            <a:avLst/>
          </a:prstGeom>
          <a:solidFill>
            <a:srgbClr val="FFFFFF"/>
          </a:solidFill>
          <a:ln w="57150" cmpd="thinThick">
            <a:solidFill>
              <a:srgbClr val="7F7F7F"/>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a:solidFill>
                  <a:srgbClr val="000000"/>
                </a:solidFill>
                <a:latin typeface="Arial" charset="0"/>
                <a:cs typeface="Arial" charset="0"/>
              </a:rPr>
              <a:t>Technologies appear to be good enough to measure 1 million chemicals</a:t>
            </a:r>
          </a:p>
        </p:txBody>
      </p:sp>
      <p:sp>
        <p:nvSpPr>
          <p:cNvPr id="2" name="Slide Number Placeholder 1"/>
          <p:cNvSpPr>
            <a:spLocks noGrp="1"/>
          </p:cNvSpPr>
          <p:nvPr>
            <p:ph type="sldNum" sz="quarter" idx="12"/>
          </p:nvPr>
        </p:nvSpPr>
        <p:spPr/>
        <p:txBody>
          <a:bodyPr/>
          <a:lstStyle/>
          <a:p>
            <a:pPr>
              <a:defRPr/>
            </a:pPr>
            <a:fld id="{5B5D4CE4-4FB7-AA44-BABD-CBC7D784C994}" type="slidenum">
              <a:rPr lang="en-US" smtClean="0"/>
              <a:pPr>
                <a:defRPr/>
              </a:pPr>
              <a:t>11</a:t>
            </a:fld>
            <a:endParaRPr lang="en-US"/>
          </a:p>
        </p:txBody>
      </p:sp>
    </p:spTree>
    <p:extLst>
      <p:ext uri="{BB962C8B-B14F-4D97-AF65-F5344CB8AC3E}">
        <p14:creationId xmlns:p14="http://schemas.microsoft.com/office/powerpoint/2010/main" val="15814198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1914765" y="10698"/>
            <a:ext cx="3634158" cy="1298379"/>
          </a:xfrm>
          <a:prstGeom prst="rect">
            <a:avLst/>
          </a:prstGeom>
          <a:gradFill flip="none" rotWithShape="1">
            <a:gsLst>
              <a:gs pos="1000">
                <a:srgbClr val="ADE5D8">
                  <a:alpha val="31000"/>
                </a:srgbClr>
              </a:gs>
              <a:gs pos="100000">
                <a:srgbClr val="ADE5D8">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Arial"/>
            </a:endParaRPr>
          </a:p>
        </p:txBody>
      </p:sp>
      <p:sp>
        <p:nvSpPr>
          <p:cNvPr id="231429" name="Line 428"/>
          <p:cNvSpPr>
            <a:spLocks noChangeShapeType="1"/>
          </p:cNvSpPr>
          <p:nvPr/>
        </p:nvSpPr>
        <p:spPr bwMode="auto">
          <a:xfrm rot="5400000" flipV="1">
            <a:off x="4983956" y="650082"/>
            <a:ext cx="1306513" cy="6350"/>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231430" name="Line 428"/>
          <p:cNvSpPr>
            <a:spLocks noChangeShapeType="1"/>
          </p:cNvSpPr>
          <p:nvPr/>
        </p:nvSpPr>
        <p:spPr bwMode="auto">
          <a:xfrm rot="5400000" flipV="1">
            <a:off x="4922043" y="650082"/>
            <a:ext cx="1306513" cy="6350"/>
          </a:xfrm>
          <a:prstGeom prst="line">
            <a:avLst/>
          </a:prstGeom>
          <a:noFill/>
          <a:ln w="12700" cmpd="thinThick">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231431" name="Text Box 7"/>
          <p:cNvSpPr txBox="1">
            <a:spLocks noChangeArrowheads="1"/>
          </p:cNvSpPr>
          <p:nvPr/>
        </p:nvSpPr>
        <p:spPr bwMode="auto">
          <a:xfrm>
            <a:off x="131763" y="5965825"/>
            <a:ext cx="1060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0000"/>
                </a:solidFill>
                <a:latin typeface="Times New Roman" charset="0"/>
              </a:rPr>
              <a:t>EMORY</a:t>
            </a:r>
          </a:p>
          <a:p>
            <a:pPr algn="ctr" eaLnBrk="1" hangingPunct="1"/>
            <a:r>
              <a:rPr lang="en-US" sz="700" b="1">
                <a:solidFill>
                  <a:srgbClr val="000000"/>
                </a:solidFill>
                <a:latin typeface="Times New Roman" charset="0"/>
              </a:rPr>
              <a:t>SCHOOL OF</a:t>
            </a:r>
          </a:p>
          <a:p>
            <a:pPr algn="ctr" eaLnBrk="1" hangingPunct="1"/>
            <a:r>
              <a:rPr lang="en-US" sz="900" b="1">
                <a:solidFill>
                  <a:srgbClr val="000000"/>
                </a:solidFill>
                <a:latin typeface="Times New Roman" charset="0"/>
              </a:rPr>
              <a:t>MEDICINE</a:t>
            </a:r>
          </a:p>
        </p:txBody>
      </p:sp>
      <p:sp>
        <p:nvSpPr>
          <p:cNvPr id="231432" name="Rectangle 13"/>
          <p:cNvSpPr>
            <a:spLocks noChangeArrowheads="1"/>
          </p:cNvSpPr>
          <p:nvPr/>
        </p:nvSpPr>
        <p:spPr bwMode="auto">
          <a:xfrm>
            <a:off x="330200" y="1828800"/>
            <a:ext cx="835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600" dirty="0">
                <a:solidFill>
                  <a:srgbClr val="215968"/>
                </a:solidFill>
                <a:latin typeface="Arial" charset="0"/>
              </a:rPr>
              <a:t>Practical aspects of high-resolution metabolomics:</a:t>
            </a:r>
          </a:p>
        </p:txBody>
      </p:sp>
      <p:pic>
        <p:nvPicPr>
          <p:cNvPr id="231433" name="Picture 12" descr="emory-logo"/>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2250" y="5172075"/>
            <a:ext cx="86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
          <p:cNvSpPr txBox="1">
            <a:spLocks noChangeArrowheads="1"/>
          </p:cNvSpPr>
          <p:nvPr/>
        </p:nvSpPr>
        <p:spPr bwMode="auto">
          <a:xfrm>
            <a:off x="2286000" y="625475"/>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cap="all" dirty="0" smtClean="0">
                <a:solidFill>
                  <a:srgbClr val="215968"/>
                </a:solidFill>
                <a:latin typeface="Arial" charset="0"/>
              </a:rPr>
              <a:t>Clinical Biomarkers Laboratory</a:t>
            </a:r>
            <a:endParaRPr lang="en-US" sz="1400" cap="all" dirty="0" smtClean="0">
              <a:solidFill>
                <a:srgbClr val="215968"/>
              </a:solidFill>
              <a:latin typeface="Arial" charset="0"/>
            </a:endParaRPr>
          </a:p>
        </p:txBody>
      </p:sp>
      <p:sp>
        <p:nvSpPr>
          <p:cNvPr id="41" name="Text Box 3"/>
          <p:cNvSpPr txBox="1">
            <a:spLocks noChangeArrowheads="1"/>
          </p:cNvSpPr>
          <p:nvPr/>
        </p:nvSpPr>
        <p:spPr bwMode="auto">
          <a:xfrm>
            <a:off x="2317750" y="152400"/>
            <a:ext cx="2514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300" cap="all" dirty="0" smtClean="0">
                <a:solidFill>
                  <a:srgbClr val="215968"/>
                </a:solidFill>
                <a:latin typeface="Arial" charset="0"/>
              </a:rPr>
              <a:t>Emory University Department of Medicine</a:t>
            </a:r>
          </a:p>
        </p:txBody>
      </p:sp>
      <p:grpSp>
        <p:nvGrpSpPr>
          <p:cNvPr id="231436" name="Group 424"/>
          <p:cNvGrpSpPr>
            <a:grpSpLocks/>
          </p:cNvGrpSpPr>
          <p:nvPr/>
        </p:nvGrpSpPr>
        <p:grpSpPr bwMode="auto">
          <a:xfrm>
            <a:off x="1752600" y="1524000"/>
            <a:ext cx="6762750" cy="76200"/>
            <a:chOff x="363" y="706"/>
            <a:chExt cx="5001" cy="45"/>
          </a:xfrm>
        </p:grpSpPr>
        <p:grpSp>
          <p:nvGrpSpPr>
            <p:cNvPr id="231445" name="Group 425"/>
            <p:cNvGrpSpPr>
              <a:grpSpLocks/>
            </p:cNvGrpSpPr>
            <p:nvPr/>
          </p:nvGrpSpPr>
          <p:grpSpPr bwMode="auto">
            <a:xfrm>
              <a:off x="363" y="730"/>
              <a:ext cx="2945" cy="21"/>
              <a:chOff x="365" y="742"/>
              <a:chExt cx="2945" cy="21"/>
            </a:xfrm>
          </p:grpSpPr>
          <p:sp>
            <p:nvSpPr>
              <p:cNvPr id="231447"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231448"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grpSp>
        <p:sp>
          <p:nvSpPr>
            <p:cNvPr id="231446"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grpSp>
      <p:sp>
        <p:nvSpPr>
          <p:cNvPr id="231437" name="Line 423"/>
          <p:cNvSpPr>
            <a:spLocks noChangeShapeType="1"/>
          </p:cNvSpPr>
          <p:nvPr/>
        </p:nvSpPr>
        <p:spPr bwMode="auto">
          <a:xfrm>
            <a:off x="2101850" y="5715000"/>
            <a:ext cx="5518150" cy="3175"/>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231438" name="Rectangle 13"/>
          <p:cNvSpPr>
            <a:spLocks noChangeArrowheads="1"/>
          </p:cNvSpPr>
          <p:nvPr/>
        </p:nvSpPr>
        <p:spPr bwMode="auto">
          <a:xfrm>
            <a:off x="990600" y="2286000"/>
            <a:ext cx="7543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1800" dirty="0" smtClean="0">
                <a:solidFill>
                  <a:srgbClr val="215968"/>
                </a:solidFill>
                <a:latin typeface="Arial" charset="0"/>
              </a:rPr>
              <a:t>Fourier transform instruments are now available at similar cost to Q-</a:t>
            </a:r>
            <a:r>
              <a:rPr lang="en-US" sz="1800" dirty="0" smtClean="0">
                <a:solidFill>
                  <a:srgbClr val="215968"/>
                </a:solidFill>
                <a:latin typeface="Arial" charset="0"/>
              </a:rPr>
              <a:t>TOF  Has higher </a:t>
            </a:r>
            <a:r>
              <a:rPr lang="en-US" sz="1800" dirty="0" smtClean="0">
                <a:solidFill>
                  <a:srgbClr val="215968"/>
                </a:solidFill>
                <a:latin typeface="Arial" charset="0"/>
              </a:rPr>
              <a:t>resolution and mass accuracy for lower abundance </a:t>
            </a:r>
            <a:r>
              <a:rPr lang="en-US" sz="1800" dirty="0" smtClean="0">
                <a:solidFill>
                  <a:srgbClr val="215968"/>
                </a:solidFill>
                <a:latin typeface="Arial" charset="0"/>
              </a:rPr>
              <a:t>ions </a:t>
            </a:r>
            <a:endParaRPr lang="en-US" sz="1800" dirty="0" smtClean="0">
              <a:solidFill>
                <a:srgbClr val="215968"/>
              </a:solidFill>
              <a:latin typeface="Arial" charset="0"/>
            </a:endParaRPr>
          </a:p>
          <a:p>
            <a:r>
              <a:rPr lang="en-US" sz="1800" dirty="0" smtClean="0">
                <a:solidFill>
                  <a:srgbClr val="215968"/>
                </a:solidFill>
                <a:latin typeface="Arial" charset="0"/>
              </a:rPr>
              <a:t>Main limitation is scan speed to obtain high </a:t>
            </a:r>
            <a:r>
              <a:rPr lang="en-US" sz="1800" dirty="0" smtClean="0">
                <a:solidFill>
                  <a:srgbClr val="215968"/>
                </a:solidFill>
                <a:latin typeface="Arial" charset="0"/>
              </a:rPr>
              <a:t>resolution </a:t>
            </a:r>
            <a:endParaRPr lang="en-US" sz="1800" dirty="0">
              <a:solidFill>
                <a:srgbClr val="215968"/>
              </a:solidFill>
              <a:latin typeface="Arial" charset="0"/>
            </a:endParaRPr>
          </a:p>
        </p:txBody>
      </p:sp>
      <p:sp>
        <p:nvSpPr>
          <p:cNvPr id="231439" name="Rectangle 13"/>
          <p:cNvSpPr>
            <a:spLocks noChangeArrowheads="1"/>
          </p:cNvSpPr>
          <p:nvPr/>
        </p:nvSpPr>
        <p:spPr bwMode="auto">
          <a:xfrm>
            <a:off x="914400" y="3276600"/>
            <a:ext cx="7162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dirty="0">
                <a:solidFill>
                  <a:srgbClr val="215968"/>
                </a:solidFill>
                <a:latin typeface="Arial" charset="0"/>
              </a:rPr>
              <a:t>Sensitivity is driven by </a:t>
            </a:r>
          </a:p>
          <a:p>
            <a:r>
              <a:rPr lang="en-US" sz="2000" dirty="0">
                <a:solidFill>
                  <a:srgbClr val="215968"/>
                </a:solidFill>
                <a:latin typeface="Arial" charset="0"/>
              </a:rPr>
              <a:t>	</a:t>
            </a:r>
            <a:r>
              <a:rPr lang="en-US" sz="1800" dirty="0">
                <a:solidFill>
                  <a:srgbClr val="215968"/>
                </a:solidFill>
                <a:latin typeface="Arial" charset="0"/>
              </a:rPr>
              <a:t>1) </a:t>
            </a:r>
            <a:r>
              <a:rPr lang="en-US" sz="1800" dirty="0" smtClean="0">
                <a:solidFill>
                  <a:srgbClr val="215968"/>
                </a:solidFill>
                <a:latin typeface="Arial" charset="0"/>
              </a:rPr>
              <a:t>Dedicate use without putting random chemical garbage 		on the instrument </a:t>
            </a:r>
          </a:p>
          <a:p>
            <a:r>
              <a:rPr lang="en-US" sz="1800" dirty="0">
                <a:solidFill>
                  <a:srgbClr val="215968"/>
                </a:solidFill>
                <a:latin typeface="Arial" charset="0"/>
              </a:rPr>
              <a:t>	</a:t>
            </a:r>
            <a:r>
              <a:rPr lang="en-US" sz="1800" dirty="0" smtClean="0">
                <a:solidFill>
                  <a:srgbClr val="215968"/>
                </a:solidFill>
                <a:latin typeface="Arial" charset="0"/>
              </a:rPr>
              <a:t>2) Analysis </a:t>
            </a:r>
            <a:r>
              <a:rPr lang="en-US" sz="1800" dirty="0">
                <a:solidFill>
                  <a:srgbClr val="215968"/>
                </a:solidFill>
                <a:latin typeface="Arial" charset="0"/>
              </a:rPr>
              <a:t>under rigorously defined, routine conditions</a:t>
            </a:r>
          </a:p>
          <a:p>
            <a:r>
              <a:rPr lang="en-US" sz="1800" dirty="0">
                <a:solidFill>
                  <a:srgbClr val="215968"/>
                </a:solidFill>
                <a:latin typeface="Arial" charset="0"/>
              </a:rPr>
              <a:t>	</a:t>
            </a:r>
            <a:r>
              <a:rPr lang="en-US" sz="1800" dirty="0" smtClean="0">
                <a:solidFill>
                  <a:srgbClr val="215968"/>
                </a:solidFill>
                <a:latin typeface="Arial" charset="0"/>
              </a:rPr>
              <a:t>3) </a:t>
            </a:r>
            <a:r>
              <a:rPr lang="en-US" sz="1800" dirty="0">
                <a:solidFill>
                  <a:srgbClr val="215968"/>
                </a:solidFill>
                <a:latin typeface="Arial" charset="0"/>
              </a:rPr>
              <a:t>Dedicated continuous use (24/7</a:t>
            </a:r>
            <a:r>
              <a:rPr lang="en-US" sz="1800" dirty="0" smtClean="0">
                <a:solidFill>
                  <a:srgbClr val="215968"/>
                </a:solidFill>
                <a:latin typeface="Arial" charset="0"/>
              </a:rPr>
              <a:t>) for 25 day run cycle</a:t>
            </a:r>
            <a:endParaRPr lang="en-US" sz="1800" dirty="0">
              <a:solidFill>
                <a:srgbClr val="215968"/>
              </a:solidFill>
              <a:latin typeface="Arial" charset="0"/>
            </a:endParaRPr>
          </a:p>
          <a:p>
            <a:r>
              <a:rPr lang="en-US" sz="1800" dirty="0">
                <a:solidFill>
                  <a:srgbClr val="215968"/>
                </a:solidFill>
                <a:latin typeface="Arial" charset="0"/>
              </a:rPr>
              <a:t>	</a:t>
            </a:r>
            <a:r>
              <a:rPr lang="en-US" sz="1800" dirty="0" smtClean="0">
                <a:solidFill>
                  <a:srgbClr val="215968"/>
                </a:solidFill>
                <a:latin typeface="Arial" charset="0"/>
              </a:rPr>
              <a:t>4) </a:t>
            </a:r>
            <a:r>
              <a:rPr lang="en-US" sz="1800" dirty="0">
                <a:solidFill>
                  <a:srgbClr val="215968"/>
                </a:solidFill>
                <a:latin typeface="Arial" charset="0"/>
              </a:rPr>
              <a:t>Analysis in triplicate; dual chromatography</a:t>
            </a:r>
          </a:p>
          <a:p>
            <a:r>
              <a:rPr lang="en-US" sz="1800" dirty="0">
                <a:solidFill>
                  <a:srgbClr val="215968"/>
                </a:solidFill>
                <a:latin typeface="Arial" charset="0"/>
              </a:rPr>
              <a:t>	</a:t>
            </a:r>
            <a:r>
              <a:rPr lang="en-US" sz="1800" dirty="0" smtClean="0">
                <a:solidFill>
                  <a:srgbClr val="215968"/>
                </a:solidFill>
                <a:latin typeface="Arial" charset="0"/>
              </a:rPr>
              <a:t>5) </a:t>
            </a:r>
            <a:r>
              <a:rPr lang="en-US" sz="1800" dirty="0">
                <a:solidFill>
                  <a:srgbClr val="215968"/>
                </a:solidFill>
                <a:latin typeface="Arial" charset="0"/>
              </a:rPr>
              <a:t>Advanced computational methods for data extraction</a:t>
            </a:r>
          </a:p>
        </p:txBody>
      </p:sp>
      <p:sp>
        <p:nvSpPr>
          <p:cNvPr id="231440" name="TextBox 11"/>
          <p:cNvSpPr txBox="1">
            <a:spLocks noChangeArrowheads="1"/>
          </p:cNvSpPr>
          <p:nvPr/>
        </p:nvSpPr>
        <p:spPr bwMode="auto">
          <a:xfrm>
            <a:off x="4191000" y="5799137"/>
            <a:ext cx="495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200" dirty="0">
                <a:solidFill>
                  <a:srgbClr val="215968"/>
                </a:solidFill>
                <a:latin typeface="Arial" charset="0"/>
              </a:rPr>
              <a:t>T Yu et al 2009 Bioinformatics 25:1930-6</a:t>
            </a:r>
          </a:p>
          <a:p>
            <a:pPr algn="r" eaLnBrk="1" hangingPunct="1"/>
            <a:r>
              <a:rPr lang="en-US" sz="1200" dirty="0">
                <a:solidFill>
                  <a:srgbClr val="215968"/>
                </a:solidFill>
                <a:latin typeface="Arial" charset="0"/>
              </a:rPr>
              <a:t>JM Johnson et al 2010 Analyst 135: 2864-2870 </a:t>
            </a:r>
          </a:p>
          <a:p>
            <a:pPr algn="r" eaLnBrk="1" hangingPunct="1"/>
            <a:r>
              <a:rPr lang="en-US" sz="1200" dirty="0">
                <a:solidFill>
                  <a:srgbClr val="215968"/>
                </a:solidFill>
                <a:latin typeface="Arial" charset="0"/>
              </a:rPr>
              <a:t>Q </a:t>
            </a:r>
            <a:r>
              <a:rPr lang="en-US" sz="1200" dirty="0" err="1">
                <a:solidFill>
                  <a:srgbClr val="215968"/>
                </a:solidFill>
                <a:latin typeface="Arial" charset="0"/>
              </a:rPr>
              <a:t>Soltow</a:t>
            </a:r>
            <a:r>
              <a:rPr lang="en-US" sz="1200" dirty="0">
                <a:solidFill>
                  <a:srgbClr val="215968"/>
                </a:solidFill>
                <a:latin typeface="Arial" charset="0"/>
              </a:rPr>
              <a:t> et al </a:t>
            </a:r>
            <a:r>
              <a:rPr lang="en-US" sz="1200" dirty="0" smtClean="0">
                <a:solidFill>
                  <a:srgbClr val="215968"/>
                </a:solidFill>
                <a:latin typeface="Arial" charset="0"/>
              </a:rPr>
              <a:t>2011 </a:t>
            </a:r>
            <a:r>
              <a:rPr lang="en-US" sz="1200" dirty="0">
                <a:solidFill>
                  <a:srgbClr val="215968"/>
                </a:solidFill>
                <a:latin typeface="Arial" charset="0"/>
              </a:rPr>
              <a:t>Metabolomics DOI: 10.1007/s11306-011-0332-1 </a:t>
            </a:r>
          </a:p>
          <a:p>
            <a:pPr algn="r" eaLnBrk="1" hangingPunct="1"/>
            <a:r>
              <a:rPr lang="en-US" sz="1200" dirty="0">
                <a:solidFill>
                  <a:srgbClr val="215968"/>
                </a:solidFill>
                <a:latin typeface="Arial" charset="0"/>
              </a:rPr>
              <a:t>K </a:t>
            </a:r>
            <a:r>
              <a:rPr lang="en-US" sz="1200" dirty="0" err="1">
                <a:solidFill>
                  <a:srgbClr val="215968"/>
                </a:solidFill>
                <a:latin typeface="Arial" charset="0"/>
              </a:rPr>
              <a:t>Uppal</a:t>
            </a:r>
            <a:r>
              <a:rPr lang="en-US" sz="1200" dirty="0">
                <a:solidFill>
                  <a:srgbClr val="215968"/>
                </a:solidFill>
                <a:latin typeface="Arial" charset="0"/>
              </a:rPr>
              <a:t> et al 2013 BMC Bioinformatics </a:t>
            </a:r>
            <a:r>
              <a:rPr lang="en-US" sz="1200" dirty="0" smtClean="0">
                <a:solidFill>
                  <a:srgbClr val="215968"/>
                </a:solidFill>
                <a:latin typeface="Arial" charset="0"/>
              </a:rPr>
              <a:t>14:15</a:t>
            </a:r>
          </a:p>
          <a:p>
            <a:pPr algn="r" eaLnBrk="1" hangingPunct="1"/>
            <a:r>
              <a:rPr lang="en-US" sz="1200" dirty="0">
                <a:solidFill>
                  <a:srgbClr val="215968"/>
                </a:solidFill>
                <a:latin typeface="Arial" charset="0"/>
              </a:rPr>
              <a:t>T Yu et al 2013 Journal of Proteome </a:t>
            </a:r>
            <a:r>
              <a:rPr lang="en-US" sz="1200" dirty="0" smtClean="0">
                <a:solidFill>
                  <a:srgbClr val="215968"/>
                </a:solidFill>
                <a:latin typeface="Arial" charset="0"/>
              </a:rPr>
              <a:t>Research</a:t>
            </a:r>
            <a:r>
              <a:rPr lang="en-US" sz="1200" dirty="0">
                <a:solidFill>
                  <a:srgbClr val="215968"/>
                </a:solidFill>
                <a:latin typeface="Arial" charset="0"/>
              </a:rPr>
              <a:t> </a:t>
            </a:r>
            <a:r>
              <a:rPr lang="en-US" sz="1200" dirty="0" smtClean="0">
                <a:solidFill>
                  <a:srgbClr val="215968"/>
                </a:solidFill>
                <a:latin typeface="Arial" charset="0"/>
              </a:rPr>
              <a:t>12:</a:t>
            </a:r>
            <a:r>
              <a:rPr lang="en-US" sz="1200" dirty="0">
                <a:solidFill>
                  <a:srgbClr val="215968"/>
                </a:solidFill>
                <a:latin typeface="Arial" charset="0"/>
              </a:rPr>
              <a:t>1419-27</a:t>
            </a:r>
          </a:p>
        </p:txBody>
      </p:sp>
      <p:grpSp>
        <p:nvGrpSpPr>
          <p:cNvPr id="24" name="Group 23"/>
          <p:cNvGrpSpPr/>
          <p:nvPr/>
        </p:nvGrpSpPr>
        <p:grpSpPr>
          <a:xfrm>
            <a:off x="5715000" y="0"/>
            <a:ext cx="3136900" cy="1241425"/>
            <a:chOff x="5715000" y="228600"/>
            <a:chExt cx="3136900" cy="1241425"/>
          </a:xfrm>
        </p:grpSpPr>
        <p:sp>
          <p:nvSpPr>
            <p:cNvPr id="25" name="Line 427"/>
            <p:cNvSpPr>
              <a:spLocks noChangeShapeType="1"/>
            </p:cNvSpPr>
            <p:nvPr/>
          </p:nvSpPr>
          <p:spPr bwMode="auto">
            <a:xfrm>
              <a:off x="6213475" y="685800"/>
              <a:ext cx="2208213" cy="20638"/>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srgbClr val="1F7C7B"/>
                </a:solidFill>
              </a:endParaRPr>
            </a:p>
          </p:txBody>
        </p:sp>
        <p:sp>
          <p:nvSpPr>
            <p:cNvPr id="26" name="TextBox 52"/>
            <p:cNvSpPr txBox="1">
              <a:spLocks noChangeArrowheads="1"/>
            </p:cNvSpPr>
            <p:nvPr/>
          </p:nvSpPr>
          <p:spPr bwMode="auto">
            <a:xfrm>
              <a:off x="5715000" y="228600"/>
              <a:ext cx="313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solidFill>
                    <a:srgbClr val="1F7C7B"/>
                  </a:solidFill>
                  <a:latin typeface="Arial" charset="0"/>
                  <a:cs typeface="Arial" charset="0"/>
                </a:rPr>
                <a:t>June 5, 2014</a:t>
              </a:r>
              <a:endParaRPr lang="en-US" sz="2000" dirty="0">
                <a:solidFill>
                  <a:srgbClr val="1F7C7B"/>
                </a:solidFill>
                <a:latin typeface="Arial" charset="0"/>
                <a:cs typeface="Arial" charset="0"/>
              </a:endParaRPr>
            </a:p>
          </p:txBody>
        </p:sp>
        <p:sp>
          <p:nvSpPr>
            <p:cNvPr id="27" name="TextBox 52"/>
            <p:cNvSpPr txBox="1">
              <a:spLocks noChangeArrowheads="1"/>
            </p:cNvSpPr>
            <p:nvPr/>
          </p:nvSpPr>
          <p:spPr bwMode="auto">
            <a:xfrm>
              <a:off x="5715000" y="762000"/>
              <a:ext cx="313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1F7C7B"/>
                  </a:solidFill>
                  <a:latin typeface="Arial" charset="0"/>
                  <a:cs typeface="Arial" charset="0"/>
                </a:rPr>
                <a:t>UAB Metabolomics Workshop</a:t>
              </a:r>
            </a:p>
          </p:txBody>
        </p:sp>
      </p:grpSp>
    </p:spTree>
    <p:extLst>
      <p:ext uri="{BB962C8B-B14F-4D97-AF65-F5344CB8AC3E}">
        <p14:creationId xmlns:p14="http://schemas.microsoft.com/office/powerpoint/2010/main" val="269039304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Box 1"/>
          <p:cNvSpPr txBox="1">
            <a:spLocks noChangeArrowheads="1"/>
          </p:cNvSpPr>
          <p:nvPr/>
        </p:nvSpPr>
        <p:spPr bwMode="auto">
          <a:xfrm>
            <a:off x="1524000" y="312738"/>
            <a:ext cx="4419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000000"/>
                </a:solidFill>
                <a:latin typeface="Arial" charset="0"/>
                <a:cs typeface="Arial" charset="0"/>
              </a:rPr>
              <a:t>High-resolution metabolomics to sequence the exposome</a:t>
            </a:r>
          </a:p>
        </p:txBody>
      </p:sp>
      <p:sp>
        <p:nvSpPr>
          <p:cNvPr id="11" name="Rounded Rectangle 10"/>
          <p:cNvSpPr/>
          <p:nvPr/>
        </p:nvSpPr>
        <p:spPr bwMode="auto">
          <a:xfrm>
            <a:off x="320676" y="1808163"/>
            <a:ext cx="8569326" cy="560386"/>
          </a:xfrm>
          <a:prstGeom prst="roundRect">
            <a:avLst/>
          </a:prstGeom>
          <a:gradFill flip="none" rotWithShape="1">
            <a:gsLst>
              <a:gs pos="0">
                <a:srgbClr val="95B3D7"/>
              </a:gs>
              <a:gs pos="99000">
                <a:schemeClr val="accent1">
                  <a:lumMod val="20000"/>
                  <a:lumOff val="80000"/>
                </a:schemeClr>
              </a:gs>
              <a:gs pos="100000">
                <a:schemeClr val="accent1">
                  <a:lumMod val="60000"/>
                  <a:lumOff val="40000"/>
                </a:schemeClr>
              </a:gs>
            </a:gsLst>
            <a:path path="circle">
              <a:fillToRect l="50000" t="50000" r="50000" b="50000"/>
            </a:path>
            <a:tileRect/>
          </a:gra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solidFill>
                <a:srgbClr val="4BACC6">
                  <a:lumMod val="50000"/>
                </a:srgbClr>
              </a:solidFill>
              <a:latin typeface="Arial"/>
            </a:endParaRPr>
          </a:p>
        </p:txBody>
      </p:sp>
      <p:sp>
        <p:nvSpPr>
          <p:cNvPr id="14" name="Rounded Rectangle 13"/>
          <p:cNvSpPr/>
          <p:nvPr/>
        </p:nvSpPr>
        <p:spPr bwMode="auto">
          <a:xfrm>
            <a:off x="3365500" y="5586413"/>
            <a:ext cx="2806700" cy="460375"/>
          </a:xfrm>
          <a:prstGeom prst="roundRect">
            <a:avLst/>
          </a:prstGeom>
          <a:solidFill>
            <a:schemeClr val="bg2">
              <a:lumMod val="75000"/>
            </a:schemeClr>
          </a:solidFill>
          <a:ln>
            <a:solidFill>
              <a:srgbClr val="37609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solidFill>
                <a:srgbClr val="4BACC6">
                  <a:lumMod val="50000"/>
                </a:srgbClr>
              </a:solidFill>
              <a:latin typeface="Arial"/>
              <a:cs typeface="Arial" pitchFamily="34" charset="0"/>
            </a:endParaRPr>
          </a:p>
        </p:txBody>
      </p:sp>
      <p:sp>
        <p:nvSpPr>
          <p:cNvPr id="92167" name="TextBox 14"/>
          <p:cNvSpPr txBox="1">
            <a:spLocks noChangeArrowheads="1"/>
          </p:cNvSpPr>
          <p:nvPr/>
        </p:nvSpPr>
        <p:spPr bwMode="auto">
          <a:xfrm>
            <a:off x="3517900" y="5649913"/>
            <a:ext cx="251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Environmental Chemicals</a:t>
            </a:r>
          </a:p>
        </p:txBody>
      </p:sp>
      <p:sp>
        <p:nvSpPr>
          <p:cNvPr id="17" name="Rounded Rectangle 16"/>
          <p:cNvSpPr/>
          <p:nvPr/>
        </p:nvSpPr>
        <p:spPr bwMode="auto">
          <a:xfrm>
            <a:off x="304800" y="2616200"/>
            <a:ext cx="2846388" cy="458788"/>
          </a:xfrm>
          <a:prstGeom prst="roundRect">
            <a:avLst/>
          </a:prstGeom>
          <a:solidFill>
            <a:schemeClr val="accent2">
              <a:lumMod val="40000"/>
              <a:lumOff val="60000"/>
            </a:schemeClr>
          </a:solidFill>
          <a:ln>
            <a:solidFill>
              <a:srgbClr val="37609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solidFill>
                <a:srgbClr val="4BACC6">
                  <a:lumMod val="50000"/>
                </a:srgbClr>
              </a:solidFill>
              <a:latin typeface="Arial"/>
              <a:cs typeface="Arial" pitchFamily="34" charset="0"/>
            </a:endParaRPr>
          </a:p>
        </p:txBody>
      </p:sp>
      <p:sp>
        <p:nvSpPr>
          <p:cNvPr id="92169" name="TextBox 17"/>
          <p:cNvSpPr txBox="1">
            <a:spLocks noChangeArrowheads="1"/>
          </p:cNvSpPr>
          <p:nvPr/>
        </p:nvSpPr>
        <p:spPr bwMode="auto">
          <a:xfrm>
            <a:off x="304800" y="2676525"/>
            <a:ext cx="2797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000000"/>
                </a:solidFill>
                <a:latin typeface="Arial" charset="0"/>
                <a:cs typeface="Arial" charset="0"/>
              </a:rPr>
              <a:t>Core Nutritional Metabolome</a:t>
            </a:r>
          </a:p>
        </p:txBody>
      </p:sp>
      <p:sp>
        <p:nvSpPr>
          <p:cNvPr id="20" name="Rounded Rectangle 19"/>
          <p:cNvSpPr/>
          <p:nvPr/>
        </p:nvSpPr>
        <p:spPr bwMode="auto">
          <a:xfrm>
            <a:off x="466725" y="3209925"/>
            <a:ext cx="3030538" cy="460375"/>
          </a:xfrm>
          <a:prstGeom prst="roundRect">
            <a:avLst/>
          </a:prstGeom>
          <a:solidFill>
            <a:schemeClr val="accent3">
              <a:lumMod val="40000"/>
              <a:lumOff val="60000"/>
            </a:schemeClr>
          </a:solidFill>
          <a:ln>
            <a:solidFill>
              <a:srgbClr val="37609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solidFill>
                <a:srgbClr val="000000"/>
              </a:solidFill>
              <a:latin typeface="Arial"/>
              <a:cs typeface="Arial" pitchFamily="34" charset="0"/>
            </a:endParaRPr>
          </a:p>
        </p:txBody>
      </p:sp>
      <p:sp>
        <p:nvSpPr>
          <p:cNvPr id="92171" name="TextBox 20"/>
          <p:cNvSpPr txBox="1">
            <a:spLocks noChangeArrowheads="1"/>
          </p:cNvSpPr>
          <p:nvPr/>
        </p:nvSpPr>
        <p:spPr bwMode="auto">
          <a:xfrm>
            <a:off x="492125" y="3270250"/>
            <a:ext cx="300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000000"/>
                </a:solidFill>
                <a:latin typeface="Arial" charset="0"/>
                <a:cs typeface="Arial" charset="0"/>
              </a:rPr>
              <a:t>Non-nutritive Chemicals in Diet</a:t>
            </a:r>
          </a:p>
        </p:txBody>
      </p:sp>
      <p:sp>
        <p:nvSpPr>
          <p:cNvPr id="23" name="Rounded Rectangle 22"/>
          <p:cNvSpPr/>
          <p:nvPr/>
        </p:nvSpPr>
        <p:spPr bwMode="auto">
          <a:xfrm>
            <a:off x="860425" y="3803650"/>
            <a:ext cx="3032125" cy="460375"/>
          </a:xfrm>
          <a:prstGeom prst="roundRect">
            <a:avLst/>
          </a:prstGeom>
          <a:solidFill>
            <a:schemeClr val="accent4">
              <a:lumMod val="40000"/>
              <a:lumOff val="60000"/>
            </a:schemeClr>
          </a:solidFill>
          <a:ln>
            <a:solidFill>
              <a:srgbClr val="37609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solidFill>
                <a:srgbClr val="4BACC6">
                  <a:lumMod val="50000"/>
                </a:srgbClr>
              </a:solidFill>
              <a:latin typeface="Arial"/>
              <a:cs typeface="Arial" pitchFamily="34" charset="0"/>
            </a:endParaRPr>
          </a:p>
        </p:txBody>
      </p:sp>
      <p:sp>
        <p:nvSpPr>
          <p:cNvPr id="92173" name="TextBox 23"/>
          <p:cNvSpPr txBox="1">
            <a:spLocks noChangeArrowheads="1"/>
          </p:cNvSpPr>
          <p:nvPr/>
        </p:nvSpPr>
        <p:spPr bwMode="auto">
          <a:xfrm>
            <a:off x="914400" y="3863975"/>
            <a:ext cx="29575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000000"/>
                </a:solidFill>
                <a:latin typeface="Arial" charset="0"/>
                <a:cs typeface="Arial" charset="0"/>
              </a:rPr>
              <a:t>Microbiome-related Chemicals</a:t>
            </a:r>
          </a:p>
        </p:txBody>
      </p:sp>
      <p:sp>
        <p:nvSpPr>
          <p:cNvPr id="26" name="Rounded Rectangle 25"/>
          <p:cNvSpPr/>
          <p:nvPr/>
        </p:nvSpPr>
        <p:spPr bwMode="auto">
          <a:xfrm>
            <a:off x="1473200" y="4398963"/>
            <a:ext cx="3254375" cy="458787"/>
          </a:xfrm>
          <a:prstGeom prst="roundRect">
            <a:avLst/>
          </a:prstGeom>
          <a:solidFill>
            <a:schemeClr val="accent5">
              <a:lumMod val="40000"/>
              <a:lumOff val="60000"/>
            </a:schemeClr>
          </a:solidFill>
          <a:ln>
            <a:solidFill>
              <a:srgbClr val="37609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solidFill>
                <a:srgbClr val="4BACC6">
                  <a:lumMod val="50000"/>
                </a:srgbClr>
              </a:solidFill>
              <a:latin typeface="Arial"/>
              <a:cs typeface="Arial" pitchFamily="34" charset="0"/>
            </a:endParaRPr>
          </a:p>
        </p:txBody>
      </p:sp>
      <p:sp>
        <p:nvSpPr>
          <p:cNvPr id="92175" name="TextBox 26"/>
          <p:cNvSpPr txBox="1">
            <a:spLocks noChangeArrowheads="1"/>
          </p:cNvSpPr>
          <p:nvPr/>
        </p:nvSpPr>
        <p:spPr bwMode="auto">
          <a:xfrm>
            <a:off x="1446213" y="4459288"/>
            <a:ext cx="33543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000000"/>
                </a:solidFill>
                <a:latin typeface="Arial" charset="0"/>
                <a:cs typeface="Arial" charset="0"/>
              </a:rPr>
              <a:t>Supplements and Pharmaceuticals</a:t>
            </a:r>
          </a:p>
        </p:txBody>
      </p:sp>
      <p:sp>
        <p:nvSpPr>
          <p:cNvPr id="29" name="Rounded Rectangle 28"/>
          <p:cNvSpPr/>
          <p:nvPr/>
        </p:nvSpPr>
        <p:spPr bwMode="auto">
          <a:xfrm>
            <a:off x="2463800" y="4992688"/>
            <a:ext cx="2747963" cy="458787"/>
          </a:xfrm>
          <a:prstGeom prst="roundRect">
            <a:avLst/>
          </a:prstGeom>
          <a:solidFill>
            <a:schemeClr val="accent6">
              <a:lumMod val="40000"/>
              <a:lumOff val="60000"/>
            </a:schemeClr>
          </a:solidFill>
          <a:ln>
            <a:solidFill>
              <a:srgbClr val="37609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a:solidFill>
                <a:srgbClr val="4BACC6">
                  <a:lumMod val="50000"/>
                </a:srgbClr>
              </a:solidFill>
              <a:latin typeface="Arial"/>
              <a:cs typeface="Arial" pitchFamily="34" charset="0"/>
            </a:endParaRPr>
          </a:p>
        </p:txBody>
      </p:sp>
      <p:sp>
        <p:nvSpPr>
          <p:cNvPr id="92177" name="TextBox 29"/>
          <p:cNvSpPr txBox="1">
            <a:spLocks noChangeArrowheads="1"/>
          </p:cNvSpPr>
          <p:nvPr/>
        </p:nvSpPr>
        <p:spPr bwMode="auto">
          <a:xfrm>
            <a:off x="2773363" y="505301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000000"/>
                </a:solidFill>
                <a:latin typeface="Arial" charset="0"/>
                <a:cs typeface="Arial" charset="0"/>
              </a:rPr>
              <a:t>Commercial Products</a:t>
            </a:r>
          </a:p>
        </p:txBody>
      </p:sp>
      <p:sp>
        <p:nvSpPr>
          <p:cNvPr id="92178" name="TextBox 30"/>
          <p:cNvSpPr txBox="1">
            <a:spLocks noChangeArrowheads="1"/>
          </p:cNvSpPr>
          <p:nvPr/>
        </p:nvSpPr>
        <p:spPr bwMode="auto">
          <a:xfrm>
            <a:off x="990600" y="1933575"/>
            <a:ext cx="751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a:solidFill>
                  <a:srgbClr val="000000"/>
                </a:solidFill>
                <a:latin typeface="Arial" charset="0"/>
                <a:cs typeface="Arial" charset="0"/>
              </a:rPr>
              <a:t>Current Metabolomic Capabilities: &gt;20,000 metabolites (&gt;100,000 ions by LCMS) </a:t>
            </a:r>
          </a:p>
        </p:txBody>
      </p:sp>
      <p:sp>
        <p:nvSpPr>
          <p:cNvPr id="33" name="Right Brace 32"/>
          <p:cNvSpPr/>
          <p:nvPr/>
        </p:nvSpPr>
        <p:spPr bwMode="auto">
          <a:xfrm>
            <a:off x="3581400" y="2622550"/>
            <a:ext cx="195263" cy="985838"/>
          </a:xfrm>
          <a:prstGeom prst="rightBrace">
            <a:avLst/>
          </a:prstGeom>
          <a:ln w="15875">
            <a:solidFill>
              <a:srgbClr val="31859C"/>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600">
              <a:solidFill>
                <a:srgbClr val="4BACC6">
                  <a:lumMod val="50000"/>
                </a:srgbClr>
              </a:solidFill>
              <a:latin typeface="Arial"/>
            </a:endParaRPr>
          </a:p>
        </p:txBody>
      </p:sp>
      <p:sp>
        <p:nvSpPr>
          <p:cNvPr id="34" name="Right Brace 33"/>
          <p:cNvSpPr/>
          <p:nvPr/>
        </p:nvSpPr>
        <p:spPr bwMode="auto">
          <a:xfrm flipH="1">
            <a:off x="2119313" y="5046663"/>
            <a:ext cx="261937" cy="1201737"/>
          </a:xfrm>
          <a:prstGeom prst="rightBrace">
            <a:avLst/>
          </a:prstGeom>
          <a:ln w="15875">
            <a:solidFill>
              <a:srgbClr val="31859C"/>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600">
              <a:solidFill>
                <a:srgbClr val="4BACC6">
                  <a:lumMod val="50000"/>
                </a:srgbClr>
              </a:solidFill>
              <a:latin typeface="Arial"/>
            </a:endParaRPr>
          </a:p>
        </p:txBody>
      </p:sp>
      <p:sp>
        <p:nvSpPr>
          <p:cNvPr id="123935" name="TextBox 34"/>
          <p:cNvSpPr txBox="1">
            <a:spLocks noChangeArrowheads="1"/>
          </p:cNvSpPr>
          <p:nvPr/>
        </p:nvSpPr>
        <p:spPr bwMode="auto">
          <a:xfrm>
            <a:off x="76200" y="5257800"/>
            <a:ext cx="1993900" cy="646113"/>
          </a:xfrm>
          <a:prstGeom prst="rect">
            <a:avLst/>
          </a:prstGeom>
          <a:solidFill>
            <a:srgbClr val="FFFFCC"/>
          </a:solidFill>
          <a:ln w="9525">
            <a:solidFill>
              <a:schemeClr val="accent1">
                <a:lumMod val="50000"/>
              </a:schemeClr>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dirty="0" smtClean="0">
                <a:solidFill>
                  <a:prstClr val="black"/>
                </a:solidFill>
                <a:latin typeface="Arial" charset="0"/>
                <a:cs typeface="Arial" charset="0"/>
              </a:rPr>
              <a:t>Environmental </a:t>
            </a:r>
          </a:p>
          <a:p>
            <a:pPr algn="ctr" eaLnBrk="1" hangingPunct="1">
              <a:defRPr/>
            </a:pPr>
            <a:r>
              <a:rPr lang="en-US" sz="1800" b="1" dirty="0" err="1" smtClean="0">
                <a:solidFill>
                  <a:prstClr val="black"/>
                </a:solidFill>
                <a:latin typeface="Arial" charset="0"/>
                <a:cs typeface="Arial" charset="0"/>
              </a:rPr>
              <a:t>metabolome</a:t>
            </a:r>
            <a:endParaRPr lang="en-US" sz="1800" b="1" dirty="0" smtClean="0">
              <a:solidFill>
                <a:prstClr val="black"/>
              </a:solidFill>
              <a:latin typeface="Arial" charset="0"/>
              <a:cs typeface="Arial" charset="0"/>
            </a:endParaRPr>
          </a:p>
        </p:txBody>
      </p:sp>
      <p:sp>
        <p:nvSpPr>
          <p:cNvPr id="92182" name="TextBox 40"/>
          <p:cNvSpPr txBox="1">
            <a:spLocks noChangeArrowheads="1"/>
          </p:cNvSpPr>
          <p:nvPr/>
        </p:nvSpPr>
        <p:spPr bwMode="auto">
          <a:xfrm>
            <a:off x="5791200" y="6438900"/>
            <a:ext cx="3184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a:solidFill>
                  <a:srgbClr val="215968"/>
                </a:solidFill>
                <a:latin typeface="Arial" charset="0"/>
              </a:rPr>
              <a:t>Jones et al Annu Rev Nutr 2012</a:t>
            </a:r>
          </a:p>
        </p:txBody>
      </p:sp>
      <p:sp>
        <p:nvSpPr>
          <p:cNvPr id="92183" name="TextBox 35"/>
          <p:cNvSpPr txBox="1">
            <a:spLocks noChangeArrowheads="1"/>
          </p:cNvSpPr>
          <p:nvPr/>
        </p:nvSpPr>
        <p:spPr bwMode="auto">
          <a:xfrm>
            <a:off x="5986463" y="5181600"/>
            <a:ext cx="3081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a:solidFill>
                  <a:srgbClr val="4A452A"/>
                </a:solidFill>
                <a:latin typeface="Arial" charset="0"/>
                <a:cs typeface="Arial" charset="0"/>
              </a:rPr>
              <a:t>&gt;10,000 agents used</a:t>
            </a:r>
          </a:p>
          <a:p>
            <a:pPr algn="r" eaLnBrk="1" hangingPunct="1"/>
            <a:r>
              <a:rPr lang="en-US" sz="1600">
                <a:solidFill>
                  <a:srgbClr val="4A452A"/>
                </a:solidFill>
                <a:latin typeface="Arial" charset="0"/>
                <a:cs typeface="Arial" charset="0"/>
              </a:rPr>
              <a:t>&gt;80,000 registered with EPA</a:t>
            </a:r>
          </a:p>
        </p:txBody>
      </p:sp>
      <p:sp>
        <p:nvSpPr>
          <p:cNvPr id="92184" name="TextBox 39"/>
          <p:cNvSpPr txBox="1">
            <a:spLocks noChangeArrowheads="1"/>
          </p:cNvSpPr>
          <p:nvPr/>
        </p:nvSpPr>
        <p:spPr bwMode="auto">
          <a:xfrm>
            <a:off x="5553075" y="3751263"/>
            <a:ext cx="3514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a:solidFill>
                  <a:srgbClr val="403152"/>
                </a:solidFill>
                <a:latin typeface="Arial" charset="0"/>
                <a:cs typeface="Arial" charset="0"/>
              </a:rPr>
              <a:t>Largely uncharacterized (may be 10-40% of plasma metabolome)</a:t>
            </a:r>
          </a:p>
        </p:txBody>
      </p:sp>
      <p:sp>
        <p:nvSpPr>
          <p:cNvPr id="92185" name="TextBox 27"/>
          <p:cNvSpPr txBox="1">
            <a:spLocks noChangeArrowheads="1"/>
          </p:cNvSpPr>
          <p:nvPr/>
        </p:nvSpPr>
        <p:spPr bwMode="auto">
          <a:xfrm>
            <a:off x="6477000" y="4386263"/>
            <a:ext cx="2590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a:solidFill>
                  <a:srgbClr val="215968"/>
                </a:solidFill>
                <a:latin typeface="Arial" charset="0"/>
                <a:cs typeface="Arial" charset="0"/>
              </a:rPr>
              <a:t>&gt;1000 drugs in use</a:t>
            </a:r>
          </a:p>
        </p:txBody>
      </p:sp>
      <p:sp>
        <p:nvSpPr>
          <p:cNvPr id="92186" name="TextBox 34"/>
          <p:cNvSpPr txBox="1">
            <a:spLocks noChangeArrowheads="1"/>
          </p:cNvSpPr>
          <p:nvPr/>
        </p:nvSpPr>
        <p:spPr bwMode="auto">
          <a:xfrm>
            <a:off x="5715000" y="2481263"/>
            <a:ext cx="335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a:solidFill>
                  <a:srgbClr val="632523"/>
                </a:solidFill>
                <a:latin typeface="Arial" charset="0"/>
                <a:cs typeface="Arial" charset="0"/>
              </a:rPr>
              <a:t>40 Essential nutrients </a:t>
            </a:r>
          </a:p>
          <a:p>
            <a:pPr algn="r" eaLnBrk="1" hangingPunct="1"/>
            <a:r>
              <a:rPr lang="en-US" sz="1600">
                <a:solidFill>
                  <a:srgbClr val="632523"/>
                </a:solidFill>
                <a:latin typeface="Arial" charset="0"/>
                <a:cs typeface="Arial" charset="0"/>
              </a:rPr>
              <a:t>2000 intermediates formed by enzymes encoded by the genome</a:t>
            </a:r>
          </a:p>
        </p:txBody>
      </p:sp>
      <p:sp>
        <p:nvSpPr>
          <p:cNvPr id="92187" name="TextBox 39"/>
          <p:cNvSpPr txBox="1">
            <a:spLocks noChangeArrowheads="1"/>
          </p:cNvSpPr>
          <p:nvPr/>
        </p:nvSpPr>
        <p:spPr bwMode="auto">
          <a:xfrm>
            <a:off x="5181600" y="3362325"/>
            <a:ext cx="3886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a:solidFill>
                  <a:srgbClr val="4F6228"/>
                </a:solidFill>
                <a:latin typeface="Arial" charset="0"/>
                <a:cs typeface="Arial" charset="0"/>
              </a:rPr>
              <a:t>Plant metabolome &gt;200,000 chemicals</a:t>
            </a:r>
          </a:p>
        </p:txBody>
      </p:sp>
      <p:sp>
        <p:nvSpPr>
          <p:cNvPr id="92188" name="Line 423"/>
          <p:cNvSpPr>
            <a:spLocks noChangeShapeType="1"/>
          </p:cNvSpPr>
          <p:nvPr/>
        </p:nvSpPr>
        <p:spPr bwMode="auto">
          <a:xfrm>
            <a:off x="815975" y="6400800"/>
            <a:ext cx="7366000"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36" name="TextBox 34"/>
          <p:cNvSpPr txBox="1">
            <a:spLocks noChangeArrowheads="1"/>
          </p:cNvSpPr>
          <p:nvPr/>
        </p:nvSpPr>
        <p:spPr bwMode="auto">
          <a:xfrm>
            <a:off x="3854450" y="2819400"/>
            <a:ext cx="1600200" cy="646113"/>
          </a:xfrm>
          <a:prstGeom prst="rect">
            <a:avLst/>
          </a:prstGeom>
          <a:solidFill>
            <a:srgbClr val="FFFFCC"/>
          </a:solidFill>
          <a:ln w="9525">
            <a:solidFill>
              <a:schemeClr val="accent1">
                <a:lumMod val="50000"/>
              </a:schemeClr>
            </a:solidFill>
            <a:miter lim="800000"/>
            <a:headEnd/>
            <a:tailEnd/>
          </a:ln>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dirty="0" smtClean="0">
                <a:solidFill>
                  <a:prstClr val="black"/>
                </a:solidFill>
                <a:latin typeface="Arial" charset="0"/>
                <a:cs typeface="Arial" charset="0"/>
              </a:rPr>
              <a:t>Food</a:t>
            </a:r>
            <a:endParaRPr lang="en-US" sz="2000" b="1" dirty="0" smtClean="0">
              <a:solidFill>
                <a:prstClr val="black"/>
              </a:solidFill>
              <a:latin typeface="Arial" charset="0"/>
              <a:cs typeface="Arial" charset="0"/>
            </a:endParaRPr>
          </a:p>
          <a:p>
            <a:pPr algn="ctr" eaLnBrk="1" hangingPunct="1">
              <a:defRPr/>
            </a:pPr>
            <a:r>
              <a:rPr lang="en-US" sz="1800" b="1" dirty="0" err="1" smtClean="0">
                <a:solidFill>
                  <a:prstClr val="black"/>
                </a:solidFill>
                <a:latin typeface="Arial" charset="0"/>
                <a:cs typeface="Arial" charset="0"/>
              </a:rPr>
              <a:t>metabolome</a:t>
            </a:r>
            <a:endParaRPr lang="en-US" sz="2000" b="1" dirty="0" smtClean="0">
              <a:solidFill>
                <a:prstClr val="black"/>
              </a:solidFill>
              <a:latin typeface="Arial" charset="0"/>
              <a:cs typeface="Arial" charset="0"/>
            </a:endParaRPr>
          </a:p>
        </p:txBody>
      </p:sp>
      <p:pic>
        <p:nvPicPr>
          <p:cNvPr id="92190" name="Picture 4" descr="HERC-LOGO-Grab.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2650" y="0"/>
            <a:ext cx="318135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91" name="Group 424"/>
          <p:cNvGrpSpPr>
            <a:grpSpLocks/>
          </p:cNvGrpSpPr>
          <p:nvPr/>
        </p:nvGrpSpPr>
        <p:grpSpPr bwMode="auto">
          <a:xfrm>
            <a:off x="1981200" y="1447800"/>
            <a:ext cx="6019800" cy="76200"/>
            <a:chOff x="363" y="706"/>
            <a:chExt cx="5001" cy="45"/>
          </a:xfrm>
        </p:grpSpPr>
        <p:grpSp>
          <p:nvGrpSpPr>
            <p:cNvPr id="92197" name="Group 425"/>
            <p:cNvGrpSpPr>
              <a:grpSpLocks/>
            </p:cNvGrpSpPr>
            <p:nvPr/>
          </p:nvGrpSpPr>
          <p:grpSpPr bwMode="auto">
            <a:xfrm>
              <a:off x="363" y="730"/>
              <a:ext cx="2945" cy="21"/>
              <a:chOff x="365" y="742"/>
              <a:chExt cx="2945" cy="21"/>
            </a:xfrm>
          </p:grpSpPr>
          <p:sp>
            <p:nvSpPr>
              <p:cNvPr id="92199"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92200"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grpSp>
        <p:sp>
          <p:nvSpPr>
            <p:cNvPr id="92198"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grpSp>
      <p:sp>
        <p:nvSpPr>
          <p:cNvPr id="41" name="Rectangle 40"/>
          <p:cNvSpPr/>
          <p:nvPr/>
        </p:nvSpPr>
        <p:spPr bwMode="auto">
          <a:xfrm>
            <a:off x="2219565" y="10698"/>
            <a:ext cx="3634158" cy="1298379"/>
          </a:xfrm>
          <a:prstGeom prst="rect">
            <a:avLst/>
          </a:prstGeom>
          <a:gradFill flip="none" rotWithShape="1">
            <a:gsLst>
              <a:gs pos="1000">
                <a:srgbClr val="ADE5D8">
                  <a:alpha val="31000"/>
                </a:srgbClr>
              </a:gs>
              <a:gs pos="100000">
                <a:srgbClr val="ADE5D8">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Arial"/>
            </a:endParaRPr>
          </a:p>
        </p:txBody>
      </p:sp>
      <p:sp>
        <p:nvSpPr>
          <p:cNvPr id="92195" name="Line 428"/>
          <p:cNvSpPr>
            <a:spLocks noChangeShapeType="1"/>
          </p:cNvSpPr>
          <p:nvPr/>
        </p:nvSpPr>
        <p:spPr bwMode="auto">
          <a:xfrm rot="5400000" flipV="1">
            <a:off x="5288756" y="650082"/>
            <a:ext cx="1306513" cy="6350"/>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92196" name="Line 428"/>
          <p:cNvSpPr>
            <a:spLocks noChangeShapeType="1"/>
          </p:cNvSpPr>
          <p:nvPr/>
        </p:nvSpPr>
        <p:spPr bwMode="auto">
          <a:xfrm rot="5400000" flipV="1">
            <a:off x="5226843" y="650082"/>
            <a:ext cx="1306513" cy="6350"/>
          </a:xfrm>
          <a:prstGeom prst="line">
            <a:avLst/>
          </a:prstGeom>
          <a:noFill/>
          <a:ln w="12700" cmpd="thinThick">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Tree>
    <p:extLst>
      <p:ext uri="{BB962C8B-B14F-4D97-AF65-F5344CB8AC3E}">
        <p14:creationId xmlns:p14="http://schemas.microsoft.com/office/powerpoint/2010/main" val="26556821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210" name="Group 424"/>
          <p:cNvGrpSpPr>
            <a:grpSpLocks/>
          </p:cNvGrpSpPr>
          <p:nvPr/>
        </p:nvGrpSpPr>
        <p:grpSpPr bwMode="auto">
          <a:xfrm>
            <a:off x="2133600" y="1600200"/>
            <a:ext cx="6248400" cy="76200"/>
            <a:chOff x="363" y="706"/>
            <a:chExt cx="5001" cy="45"/>
          </a:xfrm>
        </p:grpSpPr>
        <p:grpSp>
          <p:nvGrpSpPr>
            <p:cNvPr id="94216" name="Group 425"/>
            <p:cNvGrpSpPr>
              <a:grpSpLocks/>
            </p:cNvGrpSpPr>
            <p:nvPr/>
          </p:nvGrpSpPr>
          <p:grpSpPr bwMode="auto">
            <a:xfrm>
              <a:off x="363" y="730"/>
              <a:ext cx="2945" cy="21"/>
              <a:chOff x="365" y="742"/>
              <a:chExt cx="2945" cy="21"/>
            </a:xfrm>
          </p:grpSpPr>
          <p:sp>
            <p:nvSpPr>
              <p:cNvPr id="94218"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94219"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grpSp>
        <p:sp>
          <p:nvSpPr>
            <p:cNvPr id="94217"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grpSp>
      <p:sp>
        <p:nvSpPr>
          <p:cNvPr id="94211" name="Line 423"/>
          <p:cNvSpPr>
            <a:spLocks noChangeShapeType="1"/>
          </p:cNvSpPr>
          <p:nvPr/>
        </p:nvSpPr>
        <p:spPr bwMode="auto">
          <a:xfrm>
            <a:off x="815975" y="6172200"/>
            <a:ext cx="7366000"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94212" name="Rectangle 1"/>
          <p:cNvSpPr>
            <a:spLocks noChangeArrowheads="1"/>
          </p:cNvSpPr>
          <p:nvPr/>
        </p:nvSpPr>
        <p:spPr bwMode="auto">
          <a:xfrm>
            <a:off x="1752600" y="304800"/>
            <a:ext cx="678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ja-JP" sz="1800">
                <a:solidFill>
                  <a:srgbClr val="215968"/>
                </a:solidFill>
                <a:latin typeface="Arial" charset="0"/>
                <a:cs typeface="Arial" charset="0"/>
              </a:rPr>
              <a:t>Resolution and mass accuracy of high-resolution mass spectrometers allow unprecedented detection of low-abundance ions in human plasma and other complex mixtures</a:t>
            </a:r>
            <a:endParaRPr lang="en-US" sz="1800">
              <a:solidFill>
                <a:srgbClr val="215968"/>
              </a:solidFill>
              <a:latin typeface="Arial" charset="0"/>
              <a:cs typeface="Arial" charset="0"/>
            </a:endParaRPr>
          </a:p>
        </p:txBody>
      </p:sp>
      <p:pic>
        <p:nvPicPr>
          <p:cNvPr id="94213" name="Picture 2"/>
          <p:cNvPicPr>
            <a:picLocks noChangeAspect="1"/>
          </p:cNvPicPr>
          <p:nvPr/>
        </p:nvPicPr>
        <p:blipFill>
          <a:blip r:embed="rId4">
            <a:extLst>
              <a:ext uri="{28A0092B-C50C-407E-A947-70E740481C1C}">
                <a14:useLocalDpi xmlns:a14="http://schemas.microsoft.com/office/drawing/2010/main" val="0"/>
              </a:ext>
            </a:extLst>
          </a:blip>
          <a:srcRect l="26755" r="-1089"/>
          <a:stretch>
            <a:fillRect/>
          </a:stretch>
        </p:blipFill>
        <p:spPr bwMode="auto">
          <a:xfrm>
            <a:off x="1447800" y="1828800"/>
            <a:ext cx="5834063"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Rectangle 1"/>
          <p:cNvSpPr>
            <a:spLocks noChangeArrowheads="1"/>
          </p:cNvSpPr>
          <p:nvPr/>
        </p:nvSpPr>
        <p:spPr bwMode="auto">
          <a:xfrm>
            <a:off x="-533400" y="6400800"/>
            <a:ext cx="877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solidFill>
                  <a:srgbClr val="1F497D"/>
                </a:solidFill>
                <a:latin typeface="Arial" charset="0"/>
              </a:rPr>
              <a:t>Uppal et al BMC Bioinformatics 2013</a:t>
            </a:r>
            <a:endParaRPr lang="en-US" sz="1400">
              <a:solidFill>
                <a:srgbClr val="000000"/>
              </a:solidFill>
              <a:latin typeface="Arial" charset="0"/>
            </a:endParaRPr>
          </a:p>
        </p:txBody>
      </p:sp>
      <p:sp>
        <p:nvSpPr>
          <p:cNvPr id="9421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FC6DC76-9785-FF46-9B2E-26FF45AB660C}" type="slidenum">
              <a:rPr lang="en-US" sz="1200">
                <a:solidFill>
                  <a:srgbClr val="898989"/>
                </a:solidFill>
                <a:latin typeface="Arial" charset="0"/>
              </a:rPr>
              <a:pPr eaLnBrk="1" hangingPunct="1"/>
              <a:t>14</a:t>
            </a:fld>
            <a:endParaRPr lang="en-US" sz="1200">
              <a:solidFill>
                <a:srgbClr val="898989"/>
              </a:solidFill>
              <a:latin typeface="Arial" charset="0"/>
            </a:endParaRPr>
          </a:p>
        </p:txBody>
      </p:sp>
    </p:spTree>
    <p:extLst>
      <p:ext uri="{BB962C8B-B14F-4D97-AF65-F5344CB8AC3E}">
        <p14:creationId xmlns:p14="http://schemas.microsoft.com/office/powerpoint/2010/main" val="3972821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3474" name="Group 424"/>
          <p:cNvGrpSpPr>
            <a:grpSpLocks/>
          </p:cNvGrpSpPr>
          <p:nvPr/>
        </p:nvGrpSpPr>
        <p:grpSpPr bwMode="auto">
          <a:xfrm>
            <a:off x="2133600" y="1600200"/>
            <a:ext cx="6248400" cy="76200"/>
            <a:chOff x="363" y="706"/>
            <a:chExt cx="5001" cy="45"/>
          </a:xfrm>
        </p:grpSpPr>
        <p:grpSp>
          <p:nvGrpSpPr>
            <p:cNvPr id="233480" name="Group 425"/>
            <p:cNvGrpSpPr>
              <a:grpSpLocks/>
            </p:cNvGrpSpPr>
            <p:nvPr/>
          </p:nvGrpSpPr>
          <p:grpSpPr bwMode="auto">
            <a:xfrm>
              <a:off x="363" y="730"/>
              <a:ext cx="2945" cy="21"/>
              <a:chOff x="365" y="742"/>
              <a:chExt cx="2945" cy="21"/>
            </a:xfrm>
          </p:grpSpPr>
          <p:sp>
            <p:nvSpPr>
              <p:cNvPr id="233482"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33483"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sp>
          <p:nvSpPr>
            <p:cNvPr id="233481"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sp>
        <p:nvSpPr>
          <p:cNvPr id="233475" name="Line 423"/>
          <p:cNvSpPr>
            <a:spLocks noChangeShapeType="1"/>
          </p:cNvSpPr>
          <p:nvPr/>
        </p:nvSpPr>
        <p:spPr bwMode="auto">
          <a:xfrm>
            <a:off x="815975" y="6172200"/>
            <a:ext cx="7366000"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33476" name="Rectangle 1"/>
          <p:cNvSpPr>
            <a:spLocks noChangeArrowheads="1"/>
          </p:cNvSpPr>
          <p:nvPr/>
        </p:nvSpPr>
        <p:spPr bwMode="auto">
          <a:xfrm>
            <a:off x="2133600" y="449263"/>
            <a:ext cx="5181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200" dirty="0" err="1" smtClean="0">
                <a:solidFill>
                  <a:srgbClr val="215968"/>
                </a:solidFill>
                <a:latin typeface="Arial" charset="0"/>
                <a:cs typeface="Arial" charset="0"/>
              </a:rPr>
              <a:t>Deconvolution</a:t>
            </a:r>
            <a:r>
              <a:rPr lang="en-US" altLang="ja-JP" sz="2200" dirty="0" smtClean="0">
                <a:solidFill>
                  <a:srgbClr val="215968"/>
                </a:solidFill>
                <a:latin typeface="Arial" charset="0"/>
                <a:cs typeface="Arial" charset="0"/>
              </a:rPr>
              <a:t> </a:t>
            </a:r>
            <a:r>
              <a:rPr lang="en-US" altLang="ja-JP" sz="2200" dirty="0">
                <a:solidFill>
                  <a:srgbClr val="215968"/>
                </a:solidFill>
                <a:latin typeface="Arial" charset="0"/>
                <a:cs typeface="Arial" charset="0"/>
              </a:rPr>
              <a:t>MS/MS for Identification of Low-Abundance Ions</a:t>
            </a:r>
            <a:endParaRPr lang="en-US" sz="2200" dirty="0">
              <a:solidFill>
                <a:srgbClr val="215968"/>
              </a:solidFill>
              <a:latin typeface="Arial" charset="0"/>
              <a:cs typeface="Arial" charset="0"/>
            </a:endParaRPr>
          </a:p>
        </p:txBody>
      </p:sp>
      <p:pic>
        <p:nvPicPr>
          <p:cNvPr id="23347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1828800"/>
            <a:ext cx="67437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8" name="TextBox 3"/>
          <p:cNvSpPr txBox="1">
            <a:spLocks noChangeArrowheads="1"/>
          </p:cNvSpPr>
          <p:nvPr/>
        </p:nvSpPr>
        <p:spPr bwMode="auto">
          <a:xfrm>
            <a:off x="304800" y="2173288"/>
            <a:ext cx="1160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a:latin typeface="Arial" charset="0"/>
                <a:cs typeface="Arial" charset="0"/>
              </a:rPr>
              <a:t>Predicted</a:t>
            </a:r>
          </a:p>
          <a:p>
            <a:pPr algn="ctr" eaLnBrk="1" hangingPunct="1"/>
            <a:r>
              <a:rPr lang="en-US" sz="1800">
                <a:latin typeface="Arial" charset="0"/>
                <a:cs typeface="Arial" charset="0"/>
              </a:rPr>
              <a:t>MS/MS</a:t>
            </a:r>
          </a:p>
        </p:txBody>
      </p:sp>
      <p:sp>
        <p:nvSpPr>
          <p:cNvPr id="233479" name="Rectangle 1"/>
          <p:cNvSpPr>
            <a:spLocks noChangeArrowheads="1"/>
          </p:cNvSpPr>
          <p:nvPr/>
        </p:nvSpPr>
        <p:spPr bwMode="auto">
          <a:xfrm>
            <a:off x="396875" y="6519863"/>
            <a:ext cx="877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400">
                <a:solidFill>
                  <a:srgbClr val="1F497D"/>
                </a:solidFill>
                <a:latin typeface="Arial" charset="0"/>
              </a:rPr>
              <a:t>Uppal et al BMC Bioinformatics 2013</a:t>
            </a:r>
            <a:endParaRPr lang="en-US" sz="140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4648200" y="1066800"/>
            <a:ext cx="4114800" cy="5486400"/>
          </a:xfrm>
          <a:prstGeom prst="roundRect">
            <a:avLst/>
          </a:prstGeom>
          <a:solidFill>
            <a:srgbClr val="FF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9"/>
          <p:cNvSpPr txBox="1"/>
          <p:nvPr/>
        </p:nvSpPr>
        <p:spPr>
          <a:xfrm>
            <a:off x="5441950" y="2682875"/>
            <a:ext cx="2635250" cy="368300"/>
          </a:xfrm>
          <a:prstGeom prst="rect">
            <a:avLst/>
          </a:prstGeom>
          <a:noFill/>
        </p:spPr>
        <p:txBody>
          <a:bodyPr wrap="none">
            <a:spAutoFit/>
          </a:bodyPr>
          <a:lstStyle/>
          <a:p>
            <a:pPr fontAlgn="auto">
              <a:spcBef>
                <a:spcPts val="0"/>
              </a:spcBef>
              <a:spcAft>
                <a:spcPts val="0"/>
              </a:spcAft>
              <a:defRPr/>
            </a:pPr>
            <a:r>
              <a:rPr lang="en-US" sz="1800" dirty="0">
                <a:solidFill>
                  <a:prstClr val="black"/>
                </a:solidFill>
                <a:latin typeface="Arial"/>
                <a:ea typeface="+mn-ea"/>
                <a:cs typeface="Arial"/>
              </a:rPr>
              <a:t>Select relevant samples</a:t>
            </a:r>
          </a:p>
        </p:txBody>
      </p:sp>
      <p:sp>
        <p:nvSpPr>
          <p:cNvPr id="11" name="TextBox 10"/>
          <p:cNvSpPr txBox="1"/>
          <p:nvPr/>
        </p:nvSpPr>
        <p:spPr>
          <a:xfrm>
            <a:off x="4919663" y="1787525"/>
            <a:ext cx="3629025" cy="646113"/>
          </a:xfrm>
          <a:prstGeom prst="rect">
            <a:avLst/>
          </a:prstGeom>
          <a:noFill/>
        </p:spPr>
        <p:txBody>
          <a:bodyPr>
            <a:spAutoFit/>
          </a:bodyPr>
          <a:lstStyle/>
          <a:p>
            <a:pPr algn="ctr" fontAlgn="auto">
              <a:spcBef>
                <a:spcPts val="0"/>
              </a:spcBef>
              <a:spcAft>
                <a:spcPts val="0"/>
              </a:spcAft>
              <a:defRPr/>
            </a:pPr>
            <a:r>
              <a:rPr lang="en-US" sz="1800" dirty="0">
                <a:solidFill>
                  <a:prstClr val="black"/>
                </a:solidFill>
                <a:latin typeface="Arial"/>
                <a:ea typeface="+mn-ea"/>
                <a:cs typeface="Arial"/>
              </a:rPr>
              <a:t>Pose scientific question (with or without hypothesis)</a:t>
            </a:r>
          </a:p>
        </p:txBody>
      </p:sp>
      <p:sp>
        <p:nvSpPr>
          <p:cNvPr id="12" name="TextBox 11"/>
          <p:cNvSpPr txBox="1"/>
          <p:nvPr/>
        </p:nvSpPr>
        <p:spPr>
          <a:xfrm>
            <a:off x="4846638" y="3333750"/>
            <a:ext cx="3773487" cy="922338"/>
          </a:xfrm>
          <a:prstGeom prst="rect">
            <a:avLst/>
          </a:prstGeom>
          <a:noFill/>
        </p:spPr>
        <p:txBody>
          <a:bodyPr>
            <a:spAutoFit/>
          </a:bodyPr>
          <a:lstStyle/>
          <a:p>
            <a:pPr algn="ctr" fontAlgn="auto">
              <a:spcBef>
                <a:spcPts val="0"/>
              </a:spcBef>
              <a:spcAft>
                <a:spcPts val="0"/>
              </a:spcAft>
              <a:defRPr/>
            </a:pPr>
            <a:r>
              <a:rPr lang="en-US" sz="1800" dirty="0">
                <a:solidFill>
                  <a:prstClr val="black"/>
                </a:solidFill>
                <a:latin typeface="Arial"/>
                <a:ea typeface="+mn-ea"/>
                <a:cs typeface="Arial"/>
              </a:rPr>
              <a:t>Analyze samples by high-resolution MS with advanced data extraction algorithms </a:t>
            </a:r>
          </a:p>
        </p:txBody>
      </p:sp>
      <p:sp>
        <p:nvSpPr>
          <p:cNvPr id="13" name="TextBox 12"/>
          <p:cNvSpPr txBox="1"/>
          <p:nvPr/>
        </p:nvSpPr>
        <p:spPr>
          <a:xfrm>
            <a:off x="4779963" y="4505325"/>
            <a:ext cx="3906837" cy="923925"/>
          </a:xfrm>
          <a:prstGeom prst="rect">
            <a:avLst/>
          </a:prstGeom>
          <a:noFill/>
        </p:spPr>
        <p:txBody>
          <a:bodyPr>
            <a:spAutoFit/>
          </a:bodyPr>
          <a:lstStyle/>
          <a:p>
            <a:pPr algn="ctr" fontAlgn="auto">
              <a:spcBef>
                <a:spcPts val="0"/>
              </a:spcBef>
              <a:spcAft>
                <a:spcPts val="0"/>
              </a:spcAft>
              <a:defRPr/>
            </a:pPr>
            <a:r>
              <a:rPr lang="en-US" sz="1800" dirty="0">
                <a:solidFill>
                  <a:prstClr val="black"/>
                </a:solidFill>
                <a:latin typeface="Arial"/>
                <a:ea typeface="+mn-ea"/>
                <a:cs typeface="Arial"/>
              </a:rPr>
              <a:t>Use </a:t>
            </a:r>
            <a:r>
              <a:rPr lang="en-US" sz="1800" dirty="0" err="1">
                <a:solidFill>
                  <a:prstClr val="black"/>
                </a:solidFill>
                <a:latin typeface="Arial"/>
                <a:ea typeface="+mn-ea"/>
                <a:cs typeface="Arial"/>
              </a:rPr>
              <a:t>bioinformatic</a:t>
            </a:r>
            <a:r>
              <a:rPr lang="en-US" sz="1800" dirty="0">
                <a:solidFill>
                  <a:prstClr val="black"/>
                </a:solidFill>
                <a:latin typeface="Arial"/>
                <a:ea typeface="+mn-ea"/>
                <a:cs typeface="Arial"/>
              </a:rPr>
              <a:t> methods and database tools to obtain significant metabolites and pathways</a:t>
            </a:r>
          </a:p>
        </p:txBody>
      </p:sp>
      <p:sp>
        <p:nvSpPr>
          <p:cNvPr id="14" name="TextBox 13"/>
          <p:cNvSpPr txBox="1"/>
          <p:nvPr/>
        </p:nvSpPr>
        <p:spPr>
          <a:xfrm>
            <a:off x="4943475" y="5678488"/>
            <a:ext cx="3581400" cy="703262"/>
          </a:xfrm>
          <a:prstGeom prst="rect">
            <a:avLst/>
          </a:prstGeom>
          <a:noFill/>
        </p:spPr>
        <p:txBody>
          <a:bodyPr>
            <a:spAutoFit/>
          </a:bodyPr>
          <a:lstStyle/>
          <a:p>
            <a:pPr algn="ctr" fontAlgn="auto">
              <a:spcBef>
                <a:spcPts val="0"/>
              </a:spcBef>
              <a:spcAft>
                <a:spcPts val="0"/>
              </a:spcAft>
              <a:defRPr/>
            </a:pPr>
            <a:r>
              <a:rPr lang="en-US" sz="1800" dirty="0">
                <a:solidFill>
                  <a:prstClr val="black"/>
                </a:solidFill>
                <a:latin typeface="Arial"/>
                <a:ea typeface="+mn-ea"/>
                <a:cs typeface="Arial"/>
              </a:rPr>
              <a:t>Perform MS/MS and co-elution studies to verify metabolites</a:t>
            </a:r>
          </a:p>
        </p:txBody>
      </p:sp>
      <p:cxnSp>
        <p:nvCxnSpPr>
          <p:cNvPr id="22" name="Straight Arrow Connector 21"/>
          <p:cNvCxnSpPr/>
          <p:nvPr/>
        </p:nvCxnSpPr>
        <p:spPr>
          <a:xfrm>
            <a:off x="6734175" y="2444750"/>
            <a:ext cx="0" cy="227013"/>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734175" y="3095625"/>
            <a:ext cx="0" cy="227013"/>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734175" y="4267200"/>
            <a:ext cx="0" cy="227013"/>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734175" y="5440363"/>
            <a:ext cx="0" cy="227012"/>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19400" y="223838"/>
            <a:ext cx="3230563" cy="461962"/>
          </a:xfrm>
          <a:prstGeom prst="rect">
            <a:avLst/>
          </a:prstGeom>
          <a:noFill/>
        </p:spPr>
        <p:txBody>
          <a:bodyPr wrap="none">
            <a:spAutoFit/>
          </a:bodyPr>
          <a:lstStyle/>
          <a:p>
            <a:pPr fontAlgn="auto">
              <a:spcBef>
                <a:spcPts val="0"/>
              </a:spcBef>
              <a:spcAft>
                <a:spcPts val="0"/>
              </a:spcAft>
              <a:defRPr/>
            </a:pPr>
            <a:r>
              <a:rPr lang="en-US" b="1" i="1" dirty="0">
                <a:solidFill>
                  <a:prstClr val="black"/>
                </a:solidFill>
                <a:latin typeface="Arial"/>
                <a:ea typeface="+mn-ea"/>
                <a:cs typeface="Arial"/>
              </a:rPr>
              <a:t>Alternate Workflows</a:t>
            </a:r>
          </a:p>
        </p:txBody>
      </p:sp>
      <p:sp>
        <p:nvSpPr>
          <p:cNvPr id="4" name="TextBox 3"/>
          <p:cNvSpPr txBox="1"/>
          <p:nvPr/>
        </p:nvSpPr>
        <p:spPr>
          <a:xfrm>
            <a:off x="884238" y="1787525"/>
            <a:ext cx="2743200" cy="646113"/>
          </a:xfrm>
          <a:prstGeom prst="rect">
            <a:avLst/>
          </a:prstGeom>
          <a:noFill/>
        </p:spPr>
        <p:txBody>
          <a:bodyPr>
            <a:spAutoFit/>
          </a:bodyPr>
          <a:lstStyle/>
          <a:p>
            <a:pPr algn="ctr" fontAlgn="auto">
              <a:spcBef>
                <a:spcPts val="0"/>
              </a:spcBef>
              <a:spcAft>
                <a:spcPts val="0"/>
              </a:spcAft>
              <a:defRPr/>
            </a:pPr>
            <a:r>
              <a:rPr lang="en-US" sz="1800" dirty="0">
                <a:solidFill>
                  <a:prstClr val="black"/>
                </a:solidFill>
                <a:latin typeface="Arial"/>
                <a:ea typeface="+mn-ea"/>
                <a:cs typeface="Arial"/>
              </a:rPr>
              <a:t>Select analytic target to test hypothesis</a:t>
            </a:r>
          </a:p>
        </p:txBody>
      </p:sp>
      <p:sp>
        <p:nvSpPr>
          <p:cNvPr id="5" name="TextBox 4"/>
          <p:cNvSpPr txBox="1"/>
          <p:nvPr/>
        </p:nvSpPr>
        <p:spPr>
          <a:xfrm>
            <a:off x="715963" y="2828925"/>
            <a:ext cx="3079750" cy="646113"/>
          </a:xfrm>
          <a:prstGeom prst="rect">
            <a:avLst/>
          </a:prstGeom>
          <a:noFill/>
        </p:spPr>
        <p:txBody>
          <a:bodyPr>
            <a:spAutoFit/>
          </a:bodyPr>
          <a:lstStyle/>
          <a:p>
            <a:pPr algn="ctr" fontAlgn="auto">
              <a:spcBef>
                <a:spcPts val="0"/>
              </a:spcBef>
              <a:spcAft>
                <a:spcPts val="0"/>
              </a:spcAft>
              <a:defRPr/>
            </a:pPr>
            <a:r>
              <a:rPr lang="en-US" sz="1800" dirty="0">
                <a:solidFill>
                  <a:prstClr val="black"/>
                </a:solidFill>
                <a:latin typeface="Arial"/>
                <a:ea typeface="+mn-ea"/>
                <a:cs typeface="Arial"/>
              </a:rPr>
              <a:t>Select and test analytic method</a:t>
            </a:r>
          </a:p>
        </p:txBody>
      </p:sp>
      <p:sp>
        <p:nvSpPr>
          <p:cNvPr id="6" name="TextBox 5"/>
          <p:cNvSpPr txBox="1"/>
          <p:nvPr/>
        </p:nvSpPr>
        <p:spPr>
          <a:xfrm>
            <a:off x="606425" y="3871913"/>
            <a:ext cx="3300413" cy="646112"/>
          </a:xfrm>
          <a:prstGeom prst="rect">
            <a:avLst/>
          </a:prstGeom>
          <a:noFill/>
        </p:spPr>
        <p:txBody>
          <a:bodyPr>
            <a:spAutoFit/>
          </a:bodyPr>
          <a:lstStyle/>
          <a:p>
            <a:pPr algn="ctr" fontAlgn="auto">
              <a:spcBef>
                <a:spcPts val="0"/>
              </a:spcBef>
              <a:spcAft>
                <a:spcPts val="0"/>
              </a:spcAft>
              <a:defRPr/>
            </a:pPr>
            <a:r>
              <a:rPr lang="en-US" sz="1800" dirty="0">
                <a:solidFill>
                  <a:prstClr val="black"/>
                </a:solidFill>
                <a:latin typeface="Arial"/>
                <a:ea typeface="+mn-ea"/>
                <a:cs typeface="Arial"/>
              </a:rPr>
              <a:t>Perform power calculation; design experiment </a:t>
            </a:r>
          </a:p>
        </p:txBody>
      </p:sp>
      <p:sp>
        <p:nvSpPr>
          <p:cNvPr id="7" name="TextBox 6"/>
          <p:cNvSpPr txBox="1"/>
          <p:nvPr/>
        </p:nvSpPr>
        <p:spPr>
          <a:xfrm>
            <a:off x="465138" y="4913313"/>
            <a:ext cx="3581400" cy="369887"/>
          </a:xfrm>
          <a:prstGeom prst="rect">
            <a:avLst/>
          </a:prstGeom>
          <a:noFill/>
        </p:spPr>
        <p:txBody>
          <a:bodyPr>
            <a:spAutoFit/>
          </a:bodyPr>
          <a:lstStyle/>
          <a:p>
            <a:pPr algn="ctr" fontAlgn="auto">
              <a:spcBef>
                <a:spcPts val="0"/>
              </a:spcBef>
              <a:spcAft>
                <a:spcPts val="0"/>
              </a:spcAft>
              <a:defRPr/>
            </a:pPr>
            <a:r>
              <a:rPr lang="en-US" sz="1800" dirty="0">
                <a:solidFill>
                  <a:prstClr val="black"/>
                </a:solidFill>
                <a:latin typeface="Arial"/>
                <a:ea typeface="+mn-ea"/>
                <a:cs typeface="Arial"/>
              </a:rPr>
              <a:t>Conduct experiment</a:t>
            </a:r>
          </a:p>
        </p:txBody>
      </p:sp>
      <p:sp>
        <p:nvSpPr>
          <p:cNvPr id="8" name="TextBox 7"/>
          <p:cNvSpPr txBox="1"/>
          <p:nvPr/>
        </p:nvSpPr>
        <p:spPr>
          <a:xfrm>
            <a:off x="465138" y="5678488"/>
            <a:ext cx="3581400" cy="646112"/>
          </a:xfrm>
          <a:prstGeom prst="rect">
            <a:avLst/>
          </a:prstGeom>
          <a:noFill/>
        </p:spPr>
        <p:txBody>
          <a:bodyPr>
            <a:spAutoFit/>
          </a:bodyPr>
          <a:lstStyle/>
          <a:p>
            <a:pPr algn="ctr" fontAlgn="auto">
              <a:spcBef>
                <a:spcPts val="0"/>
              </a:spcBef>
              <a:spcAft>
                <a:spcPts val="0"/>
              </a:spcAft>
              <a:defRPr/>
            </a:pPr>
            <a:r>
              <a:rPr lang="en-US" sz="1800" dirty="0">
                <a:solidFill>
                  <a:prstClr val="black"/>
                </a:solidFill>
                <a:latin typeface="Arial"/>
                <a:ea typeface="+mn-ea"/>
                <a:cs typeface="Arial"/>
              </a:rPr>
              <a:t>Analyze samples and perform statistical analysis</a:t>
            </a:r>
          </a:p>
        </p:txBody>
      </p:sp>
      <p:cxnSp>
        <p:nvCxnSpPr>
          <p:cNvPr id="18" name="Straight Arrow Connector 17"/>
          <p:cNvCxnSpPr/>
          <p:nvPr/>
        </p:nvCxnSpPr>
        <p:spPr>
          <a:xfrm>
            <a:off x="2255838" y="2527300"/>
            <a:ext cx="0" cy="207963"/>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55838" y="3568700"/>
            <a:ext cx="0" cy="209550"/>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55838" y="4611688"/>
            <a:ext cx="0" cy="207962"/>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55838" y="5376863"/>
            <a:ext cx="0" cy="207962"/>
          </a:xfrm>
          <a:prstGeom prst="straightConnector1">
            <a:avLst/>
          </a:prstGeom>
          <a:ln w="19050">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951413" y="1219200"/>
            <a:ext cx="3506787" cy="369888"/>
          </a:xfrm>
          <a:prstGeom prst="rect">
            <a:avLst/>
          </a:prstGeom>
          <a:solidFill>
            <a:srgbClr val="CC0000"/>
          </a:solidFill>
        </p:spPr>
        <p:txBody>
          <a:bodyPr wrap="none">
            <a:spAutoFit/>
          </a:bodyPr>
          <a:lstStyle/>
          <a:p>
            <a:pPr fontAlgn="auto">
              <a:spcBef>
                <a:spcPts val="0"/>
              </a:spcBef>
              <a:spcAft>
                <a:spcPts val="0"/>
              </a:spcAft>
              <a:defRPr/>
            </a:pPr>
            <a:r>
              <a:rPr lang="en-US" sz="1800" b="1" dirty="0">
                <a:solidFill>
                  <a:prstClr val="white"/>
                </a:solidFill>
                <a:latin typeface="Arial"/>
                <a:ea typeface="+mn-ea"/>
                <a:cs typeface="Arial"/>
              </a:rPr>
              <a:t>High-resolution metabolomics</a:t>
            </a:r>
          </a:p>
        </p:txBody>
      </p:sp>
      <p:sp>
        <p:nvSpPr>
          <p:cNvPr id="39" name="TextBox 38"/>
          <p:cNvSpPr txBox="1"/>
          <p:nvPr/>
        </p:nvSpPr>
        <p:spPr>
          <a:xfrm>
            <a:off x="911225" y="1219200"/>
            <a:ext cx="2746375" cy="369888"/>
          </a:xfrm>
          <a:prstGeom prst="rect">
            <a:avLst/>
          </a:prstGeom>
          <a:solidFill>
            <a:srgbClr val="CC0000"/>
          </a:solidFill>
        </p:spPr>
        <p:txBody>
          <a:bodyPr wrap="none">
            <a:spAutoFit/>
          </a:bodyPr>
          <a:lstStyle/>
          <a:p>
            <a:pPr fontAlgn="auto">
              <a:spcBef>
                <a:spcPts val="0"/>
              </a:spcBef>
              <a:spcAft>
                <a:spcPts val="0"/>
              </a:spcAft>
              <a:defRPr/>
            </a:pPr>
            <a:r>
              <a:rPr lang="en-US" sz="1800" b="1" dirty="0">
                <a:solidFill>
                  <a:prstClr val="white"/>
                </a:solidFill>
                <a:latin typeface="Arial"/>
                <a:ea typeface="+mn-ea"/>
                <a:cs typeface="Arial"/>
              </a:rPr>
              <a:t>Targeted Metabolomics</a:t>
            </a:r>
          </a:p>
        </p:txBody>
      </p:sp>
      <p:grpSp>
        <p:nvGrpSpPr>
          <p:cNvPr id="198679" name="Group 40"/>
          <p:cNvGrpSpPr>
            <a:grpSpLocks/>
          </p:cNvGrpSpPr>
          <p:nvPr/>
        </p:nvGrpSpPr>
        <p:grpSpPr bwMode="auto">
          <a:xfrm>
            <a:off x="2251075" y="771525"/>
            <a:ext cx="4376738" cy="444500"/>
            <a:chOff x="2251858" y="771181"/>
            <a:chExt cx="4376503" cy="445114"/>
          </a:xfrm>
        </p:grpSpPr>
        <p:cxnSp>
          <p:nvCxnSpPr>
            <p:cNvPr id="28" name="Straight Connector 27"/>
            <p:cNvCxnSpPr/>
            <p:nvPr/>
          </p:nvCxnSpPr>
          <p:spPr>
            <a:xfrm>
              <a:off x="6628361" y="955585"/>
              <a:ext cx="0" cy="2607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251858" y="955585"/>
              <a:ext cx="0" cy="2607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251858" y="966714"/>
              <a:ext cx="4374915" cy="31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447253" y="771181"/>
              <a:ext cx="0" cy="205071"/>
            </a:xfrm>
            <a:prstGeom prst="line">
              <a:avLst/>
            </a:prstGeom>
            <a:ln w="1905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Box 1"/>
          <p:cNvSpPr txBox="1">
            <a:spLocks noChangeArrowheads="1"/>
          </p:cNvSpPr>
          <p:nvPr/>
        </p:nvSpPr>
        <p:spPr bwMode="auto">
          <a:xfrm>
            <a:off x="990600" y="1589088"/>
            <a:ext cx="35258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a:solidFill>
                  <a:srgbClr val="000000"/>
                </a:solidFill>
                <a:latin typeface="Arial" charset="0"/>
              </a:rPr>
              <a:t>Sequencing the Exposome</a:t>
            </a:r>
          </a:p>
        </p:txBody>
      </p:sp>
      <p:grpSp>
        <p:nvGrpSpPr>
          <p:cNvPr id="97283" name="Group 1"/>
          <p:cNvGrpSpPr>
            <a:grpSpLocks/>
          </p:cNvGrpSpPr>
          <p:nvPr/>
        </p:nvGrpSpPr>
        <p:grpSpPr bwMode="auto">
          <a:xfrm>
            <a:off x="87313" y="3624263"/>
            <a:ext cx="8847137" cy="2471737"/>
            <a:chOff x="87313" y="2895600"/>
            <a:chExt cx="8847137" cy="2471738"/>
          </a:xfrm>
        </p:grpSpPr>
        <p:sp>
          <p:nvSpPr>
            <p:cNvPr id="9" name="Rounded Rectangle 8"/>
            <p:cNvSpPr/>
            <p:nvPr/>
          </p:nvSpPr>
          <p:spPr>
            <a:xfrm>
              <a:off x="4756150" y="2895600"/>
              <a:ext cx="4178300" cy="358775"/>
            </a:xfrm>
            <a:prstGeom prst="round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prstClr val="white"/>
                </a:solidFill>
                <a:latin typeface="Arial"/>
                <a:cs typeface="Arial" pitchFamily="34" charset="0"/>
              </a:endParaRPr>
            </a:p>
          </p:txBody>
        </p:sp>
        <p:sp>
          <p:nvSpPr>
            <p:cNvPr id="97291" name="TextBox 11"/>
            <p:cNvSpPr txBox="1">
              <a:spLocks noChangeArrowheads="1"/>
            </p:cNvSpPr>
            <p:nvPr/>
          </p:nvSpPr>
          <p:spPr bwMode="auto">
            <a:xfrm>
              <a:off x="6180691" y="2947714"/>
              <a:ext cx="1515509" cy="233910"/>
            </a:xfrm>
            <a:prstGeom prst="rect">
              <a:avLst/>
            </a:prstGeom>
            <a:solidFill>
              <a:srgbClr val="C4BD9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 tIns="9144" rIns="9144" bIns="9144"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Aging Metabolome</a:t>
              </a:r>
            </a:p>
          </p:txBody>
        </p:sp>
        <p:sp>
          <p:nvSpPr>
            <p:cNvPr id="13" name="Rounded Rectangle 3"/>
            <p:cNvSpPr/>
            <p:nvPr/>
          </p:nvSpPr>
          <p:spPr>
            <a:xfrm>
              <a:off x="4006850" y="3241675"/>
              <a:ext cx="4178300" cy="360362"/>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prstClr val="white"/>
                </a:solidFill>
                <a:latin typeface="Arial"/>
                <a:cs typeface="Arial" pitchFamily="34" charset="0"/>
              </a:endParaRPr>
            </a:p>
          </p:txBody>
        </p:sp>
        <p:sp>
          <p:nvSpPr>
            <p:cNvPr id="97293" name="TextBox 13"/>
            <p:cNvSpPr txBox="1">
              <a:spLocks noChangeArrowheads="1"/>
            </p:cNvSpPr>
            <p:nvPr/>
          </p:nvSpPr>
          <p:spPr bwMode="auto">
            <a:xfrm>
              <a:off x="5486400" y="3342207"/>
              <a:ext cx="1465540" cy="233910"/>
            </a:xfrm>
            <a:prstGeom prst="rect">
              <a:avLst/>
            </a:prstGeom>
            <a:solidFill>
              <a:srgbClr val="FAC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 tIns="9144" rIns="9144" bIns="9144"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Adult Metabolome</a:t>
              </a:r>
            </a:p>
          </p:txBody>
        </p:sp>
        <p:sp>
          <p:nvSpPr>
            <p:cNvPr id="15" name="Rounded Rectangle 14"/>
            <p:cNvSpPr/>
            <p:nvPr/>
          </p:nvSpPr>
          <p:spPr>
            <a:xfrm>
              <a:off x="3257550" y="3621087"/>
              <a:ext cx="4179888" cy="358775"/>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prstClr val="white"/>
                </a:solidFill>
                <a:latin typeface="Arial"/>
                <a:cs typeface="Arial" pitchFamily="34" charset="0"/>
              </a:endParaRPr>
            </a:p>
          </p:txBody>
        </p:sp>
        <p:sp>
          <p:nvSpPr>
            <p:cNvPr id="16" name="TextBox 15"/>
            <p:cNvSpPr txBox="1"/>
            <p:nvPr/>
          </p:nvSpPr>
          <p:spPr>
            <a:xfrm>
              <a:off x="3802063" y="3689350"/>
              <a:ext cx="3132137" cy="233362"/>
            </a:xfrm>
            <a:prstGeom prst="rect">
              <a:avLst/>
            </a:prstGeom>
            <a:solidFill>
              <a:schemeClr val="accent5">
                <a:lumMod val="60000"/>
                <a:lumOff val="40000"/>
              </a:schemeClr>
            </a:solidFill>
          </p:spPr>
          <p:txBody>
            <a:bodyPr wrap="none" lIns="9144" tIns="9144" rIns="9144" bIns="9144" anchor="ctr">
              <a:spAutoFit/>
            </a:bodyPr>
            <a:lstStyle/>
            <a:p>
              <a:pPr>
                <a:defRPr/>
              </a:pPr>
              <a:r>
                <a:rPr lang="en-US" sz="1400" dirty="0">
                  <a:solidFill>
                    <a:prstClr val="black"/>
                  </a:solidFill>
                  <a:latin typeface="Arial"/>
                  <a:cs typeface="Arial" pitchFamily="34" charset="0"/>
                </a:rPr>
                <a:t>Adolescent and Pubertal </a:t>
              </a:r>
              <a:r>
                <a:rPr lang="en-US" sz="1400" dirty="0" err="1">
                  <a:solidFill>
                    <a:prstClr val="black"/>
                  </a:solidFill>
                  <a:latin typeface="Arial"/>
                  <a:cs typeface="Arial" pitchFamily="34" charset="0"/>
                </a:rPr>
                <a:t>Metabolome</a:t>
              </a:r>
              <a:endParaRPr lang="en-US" sz="1400" dirty="0">
                <a:solidFill>
                  <a:prstClr val="black"/>
                </a:solidFill>
                <a:latin typeface="Arial"/>
                <a:cs typeface="Arial" pitchFamily="34" charset="0"/>
              </a:endParaRPr>
            </a:p>
          </p:txBody>
        </p:sp>
        <p:sp>
          <p:nvSpPr>
            <p:cNvPr id="17" name="Rounded Rectangle 16"/>
            <p:cNvSpPr/>
            <p:nvPr/>
          </p:nvSpPr>
          <p:spPr>
            <a:xfrm>
              <a:off x="2508250" y="3967162"/>
              <a:ext cx="4179888" cy="360363"/>
            </a:xfrm>
            <a:prstGeom prst="round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prstClr val="white"/>
                </a:solidFill>
                <a:latin typeface="Arial"/>
                <a:cs typeface="Arial" pitchFamily="34" charset="0"/>
              </a:endParaRPr>
            </a:p>
          </p:txBody>
        </p:sp>
        <p:sp>
          <p:nvSpPr>
            <p:cNvPr id="18" name="TextBox 17"/>
            <p:cNvSpPr txBox="1"/>
            <p:nvPr/>
          </p:nvSpPr>
          <p:spPr>
            <a:xfrm>
              <a:off x="3200400" y="4035425"/>
              <a:ext cx="2573338" cy="234950"/>
            </a:xfrm>
            <a:prstGeom prst="rect">
              <a:avLst/>
            </a:prstGeom>
            <a:solidFill>
              <a:schemeClr val="accent4">
                <a:lumMod val="60000"/>
                <a:lumOff val="40000"/>
              </a:schemeClr>
            </a:solidFill>
          </p:spPr>
          <p:txBody>
            <a:bodyPr wrap="none" lIns="9144" tIns="9144" rIns="9144" bIns="9144" anchor="ctr">
              <a:spAutoFit/>
            </a:bodyPr>
            <a:lstStyle/>
            <a:p>
              <a:pPr>
                <a:defRPr/>
              </a:pPr>
              <a:r>
                <a:rPr lang="en-US" sz="1400" dirty="0">
                  <a:solidFill>
                    <a:prstClr val="black"/>
                  </a:solidFill>
                  <a:latin typeface="Arial"/>
                  <a:cs typeface="Arial" pitchFamily="34" charset="0"/>
                </a:rPr>
                <a:t>Early Development </a:t>
              </a:r>
              <a:r>
                <a:rPr lang="en-US" sz="1400" dirty="0" err="1">
                  <a:solidFill>
                    <a:prstClr val="black"/>
                  </a:solidFill>
                  <a:latin typeface="Arial"/>
                  <a:cs typeface="Arial" pitchFamily="34" charset="0"/>
                </a:rPr>
                <a:t>Metabolome</a:t>
              </a:r>
              <a:endParaRPr lang="en-US" sz="1400" dirty="0">
                <a:solidFill>
                  <a:prstClr val="black"/>
                </a:solidFill>
                <a:latin typeface="Arial"/>
                <a:cs typeface="Arial" pitchFamily="34" charset="0"/>
              </a:endParaRPr>
            </a:p>
          </p:txBody>
        </p:sp>
        <p:sp>
          <p:nvSpPr>
            <p:cNvPr id="19" name="Rounded Rectangle 18"/>
            <p:cNvSpPr/>
            <p:nvPr/>
          </p:nvSpPr>
          <p:spPr>
            <a:xfrm>
              <a:off x="1758950" y="4314826"/>
              <a:ext cx="4179888" cy="358775"/>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prstClr val="white"/>
                </a:solidFill>
                <a:latin typeface="Arial"/>
                <a:cs typeface="Arial" pitchFamily="34" charset="0"/>
              </a:endParaRPr>
            </a:p>
          </p:txBody>
        </p:sp>
        <p:sp>
          <p:nvSpPr>
            <p:cNvPr id="20" name="TextBox 19"/>
            <p:cNvSpPr txBox="1"/>
            <p:nvPr/>
          </p:nvSpPr>
          <p:spPr>
            <a:xfrm>
              <a:off x="3040063" y="4381501"/>
              <a:ext cx="1455737" cy="234950"/>
            </a:xfrm>
            <a:prstGeom prst="rect">
              <a:avLst/>
            </a:prstGeom>
            <a:solidFill>
              <a:schemeClr val="accent3">
                <a:lumMod val="60000"/>
                <a:lumOff val="40000"/>
              </a:schemeClr>
            </a:solidFill>
          </p:spPr>
          <p:txBody>
            <a:bodyPr wrap="none" lIns="9144" tIns="9144" rIns="9144" bIns="9144" anchor="ctr">
              <a:spAutoFit/>
            </a:bodyPr>
            <a:lstStyle/>
            <a:p>
              <a:pPr>
                <a:defRPr/>
              </a:pPr>
              <a:r>
                <a:rPr lang="en-US" sz="1400" dirty="0">
                  <a:solidFill>
                    <a:prstClr val="black"/>
                  </a:solidFill>
                  <a:latin typeface="Arial"/>
                  <a:cs typeface="Arial" pitchFamily="34" charset="0"/>
                </a:rPr>
                <a:t>Fetal </a:t>
              </a:r>
              <a:r>
                <a:rPr lang="en-US" sz="1400" dirty="0" err="1">
                  <a:solidFill>
                    <a:prstClr val="black"/>
                  </a:solidFill>
                  <a:latin typeface="Arial"/>
                  <a:cs typeface="Arial" pitchFamily="34" charset="0"/>
                </a:rPr>
                <a:t>Metabolome</a:t>
              </a:r>
              <a:endParaRPr lang="en-US" sz="1400" dirty="0">
                <a:solidFill>
                  <a:prstClr val="black"/>
                </a:solidFill>
                <a:latin typeface="Arial"/>
                <a:cs typeface="Arial" pitchFamily="34" charset="0"/>
              </a:endParaRPr>
            </a:p>
          </p:txBody>
        </p:sp>
        <p:sp>
          <p:nvSpPr>
            <p:cNvPr id="21" name="Rounded Rectangle 20"/>
            <p:cNvSpPr/>
            <p:nvPr/>
          </p:nvSpPr>
          <p:spPr>
            <a:xfrm>
              <a:off x="1011238" y="4660901"/>
              <a:ext cx="4178300" cy="358775"/>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prstClr val="white"/>
                </a:solidFill>
                <a:latin typeface="Arial"/>
                <a:cs typeface="Arial" pitchFamily="34" charset="0"/>
              </a:endParaRPr>
            </a:p>
          </p:txBody>
        </p:sp>
        <p:sp>
          <p:nvSpPr>
            <p:cNvPr id="22" name="TextBox 21"/>
            <p:cNvSpPr txBox="1"/>
            <p:nvPr/>
          </p:nvSpPr>
          <p:spPr>
            <a:xfrm>
              <a:off x="1666875" y="4729163"/>
              <a:ext cx="2752725" cy="234950"/>
            </a:xfrm>
            <a:prstGeom prst="rect">
              <a:avLst/>
            </a:prstGeom>
            <a:solidFill>
              <a:schemeClr val="accent2">
                <a:lumMod val="60000"/>
                <a:lumOff val="40000"/>
              </a:schemeClr>
            </a:solidFill>
          </p:spPr>
          <p:txBody>
            <a:bodyPr wrap="none" lIns="9144" tIns="9144" rIns="9144" bIns="9144" anchor="ctr">
              <a:spAutoFit/>
            </a:bodyPr>
            <a:lstStyle/>
            <a:p>
              <a:pPr>
                <a:defRPr/>
              </a:pPr>
              <a:r>
                <a:rPr lang="en-US" sz="1400" dirty="0">
                  <a:solidFill>
                    <a:prstClr val="black"/>
                  </a:solidFill>
                  <a:latin typeface="Arial"/>
                  <a:cs typeface="Arial" pitchFamily="34" charset="0"/>
                </a:rPr>
                <a:t>Early Embryogenesis </a:t>
              </a:r>
              <a:r>
                <a:rPr lang="en-US" sz="1400" dirty="0" err="1">
                  <a:solidFill>
                    <a:prstClr val="black"/>
                  </a:solidFill>
                  <a:latin typeface="Arial"/>
                  <a:cs typeface="Arial" pitchFamily="34" charset="0"/>
                </a:rPr>
                <a:t>Metabolome</a:t>
              </a:r>
              <a:endParaRPr lang="en-US" sz="1400" dirty="0">
                <a:solidFill>
                  <a:prstClr val="black"/>
                </a:solidFill>
                <a:latin typeface="Arial"/>
                <a:cs typeface="Arial" pitchFamily="34" charset="0"/>
              </a:endParaRPr>
            </a:p>
          </p:txBody>
        </p:sp>
        <p:sp>
          <p:nvSpPr>
            <p:cNvPr id="23" name="Rounded Rectangle 22"/>
            <p:cNvSpPr/>
            <p:nvPr/>
          </p:nvSpPr>
          <p:spPr>
            <a:xfrm>
              <a:off x="261938" y="5008563"/>
              <a:ext cx="4178300" cy="35877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prstClr val="white"/>
                </a:solidFill>
                <a:latin typeface="Arial"/>
                <a:cs typeface="Arial" pitchFamily="34" charset="0"/>
              </a:endParaRPr>
            </a:p>
          </p:txBody>
        </p:sp>
        <p:sp>
          <p:nvSpPr>
            <p:cNvPr id="24" name="TextBox 23"/>
            <p:cNvSpPr txBox="1"/>
            <p:nvPr/>
          </p:nvSpPr>
          <p:spPr>
            <a:xfrm>
              <a:off x="914400" y="5075238"/>
              <a:ext cx="2822575" cy="234950"/>
            </a:xfrm>
            <a:prstGeom prst="rect">
              <a:avLst/>
            </a:prstGeom>
            <a:solidFill>
              <a:schemeClr val="tx2">
                <a:lumMod val="60000"/>
                <a:lumOff val="40000"/>
              </a:schemeClr>
            </a:solidFill>
          </p:spPr>
          <p:txBody>
            <a:bodyPr wrap="none" lIns="9144" tIns="9144" rIns="9144" bIns="9144" anchor="ctr">
              <a:spAutoFit/>
            </a:bodyPr>
            <a:lstStyle/>
            <a:p>
              <a:pPr>
                <a:defRPr/>
              </a:pPr>
              <a:r>
                <a:rPr lang="en-US" sz="1400" dirty="0">
                  <a:solidFill>
                    <a:prstClr val="black"/>
                  </a:solidFill>
                  <a:latin typeface="Arial"/>
                  <a:cs typeface="Arial" pitchFamily="34" charset="0"/>
                </a:rPr>
                <a:t>Maternal and Paternal </a:t>
              </a:r>
              <a:r>
                <a:rPr lang="en-US" sz="1400" dirty="0" err="1">
                  <a:solidFill>
                    <a:prstClr val="black"/>
                  </a:solidFill>
                  <a:latin typeface="Arial"/>
                  <a:cs typeface="Arial" pitchFamily="34" charset="0"/>
                </a:rPr>
                <a:t>Metabolome</a:t>
              </a:r>
              <a:endParaRPr lang="en-US" sz="1400" dirty="0">
                <a:solidFill>
                  <a:prstClr val="black"/>
                </a:solidFill>
                <a:latin typeface="Arial"/>
                <a:cs typeface="Arial" pitchFamily="34" charset="0"/>
              </a:endParaRPr>
            </a:p>
          </p:txBody>
        </p:sp>
        <p:grpSp>
          <p:nvGrpSpPr>
            <p:cNvPr id="97304" name="Group 3"/>
            <p:cNvGrpSpPr>
              <a:grpSpLocks/>
            </p:cNvGrpSpPr>
            <p:nvPr/>
          </p:nvGrpSpPr>
          <p:grpSpPr bwMode="auto">
            <a:xfrm rot="-294275">
              <a:off x="87313" y="3195638"/>
              <a:ext cx="4651375" cy="552450"/>
              <a:chOff x="86535" y="2728559"/>
              <a:chExt cx="4652674" cy="552912"/>
            </a:xfrm>
          </p:grpSpPr>
          <p:sp>
            <p:nvSpPr>
              <p:cNvPr id="25" name="Right Arrow 5"/>
              <p:cNvSpPr/>
              <p:nvPr/>
            </p:nvSpPr>
            <p:spPr>
              <a:xfrm rot="20415857">
                <a:off x="86535" y="2728558"/>
                <a:ext cx="4652674" cy="552912"/>
              </a:xfrm>
              <a:prstGeom prst="rightArrow">
                <a:avLst/>
              </a:prstGeom>
              <a:gradFill flip="none" rotWithShape="1">
                <a:gsLst>
                  <a:gs pos="0">
                    <a:srgbClr val="C4BD97">
                      <a:alpha val="47000"/>
                    </a:srgbClr>
                  </a:gs>
                  <a:gs pos="100000">
                    <a:srgbClr val="FFFFFF">
                      <a:alpha val="47000"/>
                    </a:srgbClr>
                  </a:gs>
                </a:gsLst>
                <a:lin ang="2016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prstClr val="white"/>
                  </a:solidFill>
                  <a:latin typeface="Arial"/>
                  <a:cs typeface="Arial" pitchFamily="34" charset="0"/>
                </a:endParaRPr>
              </a:p>
            </p:txBody>
          </p:sp>
          <p:sp>
            <p:nvSpPr>
              <p:cNvPr id="97306" name="TextBox 25"/>
              <p:cNvSpPr txBox="1">
                <a:spLocks noChangeArrowheads="1"/>
              </p:cNvSpPr>
              <p:nvPr/>
            </p:nvSpPr>
            <p:spPr bwMode="auto">
              <a:xfrm rot="-1156920">
                <a:off x="1237412" y="2926163"/>
                <a:ext cx="1837250" cy="33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Lifelong Exposures</a:t>
                </a:r>
              </a:p>
            </p:txBody>
          </p:sp>
        </p:grpSp>
      </p:grpSp>
      <p:sp>
        <p:nvSpPr>
          <p:cNvPr id="97284" name="TextBox 33"/>
          <p:cNvSpPr txBox="1">
            <a:spLocks noChangeArrowheads="1"/>
          </p:cNvSpPr>
          <p:nvPr/>
        </p:nvSpPr>
        <p:spPr bwMode="auto">
          <a:xfrm>
            <a:off x="5883275" y="6473825"/>
            <a:ext cx="3184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400">
                <a:solidFill>
                  <a:srgbClr val="000000"/>
                </a:solidFill>
                <a:latin typeface="Arial" charset="0"/>
              </a:rPr>
              <a:t>Jones et al Annu Rev Nutr 2012</a:t>
            </a:r>
          </a:p>
        </p:txBody>
      </p:sp>
      <p:pic>
        <p:nvPicPr>
          <p:cNvPr id="9728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44488"/>
            <a:ext cx="4114800"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Box 1"/>
          <p:cNvSpPr txBox="1">
            <a:spLocks noChangeArrowheads="1"/>
          </p:cNvSpPr>
          <p:nvPr/>
        </p:nvSpPr>
        <p:spPr bwMode="auto">
          <a:xfrm>
            <a:off x="5486400" y="5526088"/>
            <a:ext cx="342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800" b="1">
                <a:solidFill>
                  <a:srgbClr val="000000"/>
                </a:solidFill>
                <a:latin typeface="Arial" charset="0"/>
              </a:rPr>
              <a:t>Start with cross-sectional, extend to longitudinal</a:t>
            </a:r>
          </a:p>
        </p:txBody>
      </p:sp>
      <p:sp>
        <p:nvSpPr>
          <p:cNvPr id="97287" name="TextBox 1"/>
          <p:cNvSpPr txBox="1">
            <a:spLocks noChangeArrowheads="1"/>
          </p:cNvSpPr>
          <p:nvPr/>
        </p:nvSpPr>
        <p:spPr bwMode="auto">
          <a:xfrm>
            <a:off x="152400" y="2895600"/>
            <a:ext cx="3505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i="1" u="sng">
                <a:solidFill>
                  <a:srgbClr val="000000"/>
                </a:solidFill>
                <a:latin typeface="Arial" charset="0"/>
              </a:rPr>
              <a:t>A framework is available:</a:t>
            </a:r>
          </a:p>
        </p:txBody>
      </p:sp>
      <p:sp>
        <p:nvSpPr>
          <p:cNvPr id="97288" name="TextBox 1"/>
          <p:cNvSpPr txBox="1">
            <a:spLocks noChangeArrowheads="1"/>
          </p:cNvSpPr>
          <p:nvPr/>
        </p:nvSpPr>
        <p:spPr bwMode="auto">
          <a:xfrm>
            <a:off x="457200" y="3200400"/>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Lifecycle models for </a:t>
            </a:r>
          </a:p>
          <a:p>
            <a:pPr eaLnBrk="1" hangingPunct="1"/>
            <a:r>
              <a:rPr lang="en-US" sz="1800" b="1">
                <a:solidFill>
                  <a:srgbClr val="000000"/>
                </a:solidFill>
                <a:latin typeface="Arial" charset="0"/>
              </a:rPr>
              <a:t>diet and nutrition </a:t>
            </a:r>
          </a:p>
        </p:txBody>
      </p:sp>
      <p:sp>
        <p:nvSpPr>
          <p:cNvPr id="97289" name="Line 423"/>
          <p:cNvSpPr>
            <a:spLocks noChangeShapeType="1"/>
          </p:cNvSpPr>
          <p:nvPr/>
        </p:nvSpPr>
        <p:spPr bwMode="auto">
          <a:xfrm>
            <a:off x="1600200" y="6473825"/>
            <a:ext cx="6432550" cy="3175"/>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Tree>
    <p:extLst>
      <p:ext uri="{BB962C8B-B14F-4D97-AF65-F5344CB8AC3E}">
        <p14:creationId xmlns:p14="http://schemas.microsoft.com/office/powerpoint/2010/main" val="7144085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2819400"/>
            <a:ext cx="9093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0" name="TextBox 6"/>
          <p:cNvSpPr txBox="1">
            <a:spLocks noChangeArrowheads="1"/>
          </p:cNvSpPr>
          <p:nvPr/>
        </p:nvSpPr>
        <p:spPr bwMode="auto">
          <a:xfrm>
            <a:off x="457200" y="45720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Sample analysis (C18) shows that there is consistent LCMS system response during weeklong analysis period.  </a:t>
            </a:r>
          </a:p>
        </p:txBody>
      </p:sp>
      <p:sp>
        <p:nvSpPr>
          <p:cNvPr id="206851" name="TextBox 22"/>
          <p:cNvSpPr txBox="1">
            <a:spLocks noChangeArrowheads="1"/>
          </p:cNvSpPr>
          <p:nvPr/>
        </p:nvSpPr>
        <p:spPr bwMode="auto">
          <a:xfrm>
            <a:off x="457200" y="12192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Triplicate analyses are reproducible</a:t>
            </a:r>
          </a:p>
        </p:txBody>
      </p:sp>
      <p:sp>
        <p:nvSpPr>
          <p:cNvPr id="206852" name="TextBox 23"/>
          <p:cNvSpPr txBox="1">
            <a:spLocks noChangeArrowheads="1"/>
          </p:cNvSpPr>
          <p:nvPr/>
        </p:nvSpPr>
        <p:spPr bwMode="auto">
          <a:xfrm>
            <a:off x="457200" y="1752600"/>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Random high response probably represents a residual problem with sample processing or inconsistencies in complex system (sample, autosampler and injector components, multiple valves, electrospray inhomogeneities or electromagnetic properties of ion transfer tube)</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ounded Rectangle 16"/>
          <p:cNvSpPr>
            <a:spLocks noChangeArrowheads="1"/>
          </p:cNvSpPr>
          <p:nvPr/>
        </p:nvSpPr>
        <p:spPr bwMode="auto">
          <a:xfrm>
            <a:off x="533400" y="457200"/>
            <a:ext cx="8077200" cy="1295400"/>
          </a:xfrm>
          <a:prstGeom prst="roundRect">
            <a:avLst>
              <a:gd name="adj" fmla="val 16667"/>
            </a:avLst>
          </a:prstGeom>
          <a:solidFill>
            <a:srgbClr val="DCE6F2"/>
          </a:solidFill>
          <a:ln w="9525">
            <a:solidFill>
              <a:srgbClr val="254061"/>
            </a:solidFill>
            <a:round/>
            <a:headEnd/>
            <a:tailEnd/>
          </a:ln>
          <a:effectLst>
            <a:outerShdw dist="23000" dir="5400000" rotWithShape="0">
              <a:srgbClr val="808080">
                <a:alpha val="34998"/>
              </a:srgbClr>
            </a:outerShdw>
          </a:effectLst>
        </p:spPr>
        <p:txBody>
          <a:bodyPr anchor="ctr"/>
          <a:lstStyle/>
          <a:p>
            <a:pPr algn="ctr"/>
            <a:endParaRPr lang="en-US">
              <a:solidFill>
                <a:srgbClr val="FFFFFF"/>
              </a:solidFill>
            </a:endParaRPr>
          </a:p>
        </p:txBody>
      </p:sp>
      <p:sp>
        <p:nvSpPr>
          <p:cNvPr id="204802" name="Title 1"/>
          <p:cNvSpPr>
            <a:spLocks noGrp="1"/>
          </p:cNvSpPr>
          <p:nvPr>
            <p:ph type="title"/>
          </p:nvPr>
        </p:nvSpPr>
        <p:spPr>
          <a:xfrm>
            <a:off x="-76200" y="0"/>
            <a:ext cx="9220200" cy="411163"/>
          </a:xfrm>
        </p:spPr>
        <p:txBody>
          <a:bodyPr/>
          <a:lstStyle/>
          <a:p>
            <a:r>
              <a:rPr lang="en-US" sz="1800" dirty="0" err="1" smtClean="0">
                <a:latin typeface="Arial" charset="0"/>
              </a:rPr>
              <a:t>xMS</a:t>
            </a:r>
            <a:r>
              <a:rPr lang="en-US" sz="1800" dirty="0" err="1" smtClean="0">
                <a:latin typeface="Arial" charset="0"/>
              </a:rPr>
              <a:t>analyzer</a:t>
            </a:r>
            <a:r>
              <a:rPr lang="en-US" sz="1800" dirty="0" smtClean="0">
                <a:latin typeface="Arial" charset="0"/>
              </a:rPr>
              <a:t> </a:t>
            </a:r>
            <a:r>
              <a:rPr lang="en-US" sz="1800" dirty="0" smtClean="0">
                <a:latin typeface="Arial" charset="0"/>
              </a:rPr>
              <a:t>data </a:t>
            </a:r>
            <a:r>
              <a:rPr lang="en-US" sz="1800" dirty="0">
                <a:latin typeface="Arial" charset="0"/>
              </a:rPr>
              <a:t>for 174 serum </a:t>
            </a:r>
            <a:r>
              <a:rPr lang="en-US" sz="1800" dirty="0" smtClean="0">
                <a:latin typeface="Arial" charset="0"/>
              </a:rPr>
              <a:t>samples (K </a:t>
            </a:r>
            <a:r>
              <a:rPr lang="en-US" sz="1800" dirty="0" err="1" smtClean="0">
                <a:latin typeface="Arial" charset="0"/>
              </a:rPr>
              <a:t>Uppal</a:t>
            </a:r>
            <a:r>
              <a:rPr lang="en-US" sz="1800" dirty="0" smtClean="0">
                <a:latin typeface="Arial" charset="0"/>
              </a:rPr>
              <a:t> et al </a:t>
            </a:r>
            <a:r>
              <a:rPr lang="en-US" sz="1800" dirty="0" err="1" smtClean="0">
                <a:latin typeface="Arial" charset="0"/>
              </a:rPr>
              <a:t>BMC:Bioinformatics</a:t>
            </a:r>
            <a:r>
              <a:rPr lang="en-US" sz="1800" dirty="0" smtClean="0">
                <a:latin typeface="Arial" charset="0"/>
              </a:rPr>
              <a:t> 2013)</a:t>
            </a:r>
            <a:endParaRPr lang="en-US" sz="1800" dirty="0">
              <a:latin typeface="Arial" charset="0"/>
            </a:endParaRPr>
          </a:p>
        </p:txBody>
      </p:sp>
      <p:pic>
        <p:nvPicPr>
          <p:cNvPr id="204803" name="Picture 6" descr="C:\Documents and Settings\kuppal2\My Documents\Projects\GregGibson\chdwb\C18data_oct52012\figure1.tif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2286000"/>
            <a:ext cx="8229600" cy="4419600"/>
          </a:xfrm>
        </p:spPr>
      </p:pic>
      <p:sp>
        <p:nvSpPr>
          <p:cNvPr id="204804" name="Text Box 3"/>
          <p:cNvSpPr txBox="1">
            <a:spLocks noChangeArrowheads="1"/>
          </p:cNvSpPr>
          <p:nvPr/>
        </p:nvSpPr>
        <p:spPr bwMode="auto">
          <a:xfrm>
            <a:off x="6858000" y="2057400"/>
            <a:ext cx="1981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400" b="1" u="sng">
                <a:solidFill>
                  <a:srgbClr val="000000"/>
                </a:solidFill>
                <a:latin typeface="Arial" charset="0"/>
                <a:cs typeface="Arial" charset="0"/>
              </a:rPr>
              <a:t>Missing values</a:t>
            </a:r>
          </a:p>
          <a:p>
            <a:r>
              <a:rPr lang="en-US" sz="1400">
                <a:solidFill>
                  <a:srgbClr val="000000"/>
                </a:solidFill>
                <a:latin typeface="Arial" charset="0"/>
                <a:cs typeface="Arial" charset="0"/>
              </a:rPr>
              <a:t>&gt;8000 had &lt;5% missing values</a:t>
            </a:r>
          </a:p>
          <a:p>
            <a:r>
              <a:rPr lang="en-US" sz="1400">
                <a:solidFill>
                  <a:srgbClr val="000000"/>
                </a:solidFill>
                <a:latin typeface="Arial" charset="0"/>
                <a:cs typeface="Arial" charset="0"/>
              </a:rPr>
              <a:t>(enriched in intermediary metabolites)</a:t>
            </a:r>
          </a:p>
          <a:p>
            <a:endParaRPr lang="en-US" sz="1400">
              <a:solidFill>
                <a:srgbClr val="000000"/>
              </a:solidFill>
              <a:latin typeface="Arial" charset="0"/>
              <a:cs typeface="Arial" charset="0"/>
            </a:endParaRPr>
          </a:p>
          <a:p>
            <a:r>
              <a:rPr lang="en-US" sz="1400">
                <a:solidFill>
                  <a:srgbClr val="000000"/>
                </a:solidFill>
                <a:latin typeface="Arial" charset="0"/>
                <a:cs typeface="Arial" charset="0"/>
              </a:rPr>
              <a:t>Ions with different missing values appear to reflect variable dietary and environmental agents</a:t>
            </a:r>
          </a:p>
        </p:txBody>
      </p:sp>
      <p:sp>
        <p:nvSpPr>
          <p:cNvPr id="204805" name="Text Box 3"/>
          <p:cNvSpPr txBox="1">
            <a:spLocks noChangeArrowheads="1"/>
          </p:cNvSpPr>
          <p:nvPr/>
        </p:nvSpPr>
        <p:spPr bwMode="auto">
          <a:xfrm>
            <a:off x="838200" y="1187450"/>
            <a:ext cx="7543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400">
                <a:solidFill>
                  <a:srgbClr val="000000"/>
                </a:solidFill>
                <a:latin typeface="Arial" charset="0"/>
                <a:cs typeface="Arial" charset="0"/>
              </a:rPr>
              <a:t>With triplicate analyses, CV is obtained for each metabolite in each sample:</a:t>
            </a:r>
          </a:p>
          <a:p>
            <a:r>
              <a:rPr lang="en-US" sz="1400">
                <a:solidFill>
                  <a:srgbClr val="000000"/>
                </a:solidFill>
                <a:latin typeface="Arial" charset="0"/>
                <a:cs typeface="Arial" charset="0"/>
              </a:rPr>
              <a:t>          6,247 had median CV &lt; 10%          Mean intensity of ions with CV &lt;10%: 3.0 x 10</a:t>
            </a:r>
            <a:r>
              <a:rPr lang="en-US" sz="1400" baseline="30000">
                <a:solidFill>
                  <a:srgbClr val="000000"/>
                </a:solidFill>
                <a:latin typeface="Arial" charset="0"/>
                <a:cs typeface="Arial" charset="0"/>
              </a:rPr>
              <a:t>5</a:t>
            </a:r>
            <a:r>
              <a:rPr lang="en-US" sz="1400">
                <a:solidFill>
                  <a:srgbClr val="000000"/>
                </a:solidFill>
                <a:latin typeface="Arial" charset="0"/>
                <a:cs typeface="Arial" charset="0"/>
              </a:rPr>
              <a:t> </a:t>
            </a:r>
          </a:p>
        </p:txBody>
      </p:sp>
      <p:sp>
        <p:nvSpPr>
          <p:cNvPr id="204806" name="TextBox 2"/>
          <p:cNvSpPr txBox="1">
            <a:spLocks noChangeArrowheads="1"/>
          </p:cNvSpPr>
          <p:nvPr/>
        </p:nvSpPr>
        <p:spPr bwMode="auto">
          <a:xfrm>
            <a:off x="1981200" y="2362200"/>
            <a:ext cx="137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600">
                <a:solidFill>
                  <a:srgbClr val="000000"/>
                </a:solidFill>
                <a:latin typeface="Arial" charset="0"/>
                <a:cs typeface="Arial" charset="0"/>
              </a:rPr>
              <a:t>Enriched in intermediary metabolites </a:t>
            </a:r>
          </a:p>
        </p:txBody>
      </p:sp>
      <p:sp>
        <p:nvSpPr>
          <p:cNvPr id="204807" name="Right Brace 10"/>
          <p:cNvSpPr>
            <a:spLocks/>
          </p:cNvSpPr>
          <p:nvPr/>
        </p:nvSpPr>
        <p:spPr bwMode="auto">
          <a:xfrm rot="-5400000">
            <a:off x="2095500" y="3467100"/>
            <a:ext cx="228600" cy="762000"/>
          </a:xfrm>
          <a:prstGeom prst="rightBrace">
            <a:avLst>
              <a:gd name="adj1" fmla="val 8333"/>
              <a:gd name="adj2" fmla="val 50000"/>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000000"/>
              </a:solidFill>
            </a:endParaRPr>
          </a:p>
        </p:txBody>
      </p:sp>
      <p:sp>
        <p:nvSpPr>
          <p:cNvPr id="204808" name="Right Brace 11"/>
          <p:cNvSpPr>
            <a:spLocks/>
          </p:cNvSpPr>
          <p:nvPr/>
        </p:nvSpPr>
        <p:spPr bwMode="auto">
          <a:xfrm rot="-5400000">
            <a:off x="3848100" y="2171700"/>
            <a:ext cx="304800" cy="685800"/>
          </a:xfrm>
          <a:prstGeom prst="rightBrace">
            <a:avLst>
              <a:gd name="adj1" fmla="val 8333"/>
              <a:gd name="adj2" fmla="val 50000"/>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000000"/>
              </a:solidFill>
            </a:endParaRPr>
          </a:p>
        </p:txBody>
      </p:sp>
      <p:cxnSp>
        <p:nvCxnSpPr>
          <p:cNvPr id="204809" name="Straight Connector 12"/>
          <p:cNvCxnSpPr>
            <a:cxnSpLocks noChangeShapeType="1"/>
            <a:stCxn id="204807" idx="1"/>
          </p:cNvCxnSpPr>
          <p:nvPr/>
        </p:nvCxnSpPr>
        <p:spPr bwMode="auto">
          <a:xfrm flipV="1">
            <a:off x="2209800" y="3200400"/>
            <a:ext cx="152400" cy="533400"/>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4810" name="Straight Connector 14"/>
          <p:cNvCxnSpPr>
            <a:cxnSpLocks noChangeShapeType="1"/>
            <a:stCxn id="204808" idx="1"/>
          </p:cNvCxnSpPr>
          <p:nvPr/>
        </p:nvCxnSpPr>
        <p:spPr bwMode="auto">
          <a:xfrm flipH="1">
            <a:off x="3352800" y="2362200"/>
            <a:ext cx="647700" cy="152400"/>
          </a:xfrm>
          <a:prstGeom prst="line">
            <a:avLst/>
          </a:prstGeom>
          <a:noFill/>
          <a:ln w="25400">
            <a:solidFill>
              <a:schemeClr val="accent1"/>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4811" name="TextBox 15"/>
          <p:cNvSpPr txBox="1">
            <a:spLocks noChangeArrowheads="1"/>
          </p:cNvSpPr>
          <p:nvPr/>
        </p:nvSpPr>
        <p:spPr bwMode="auto">
          <a:xfrm>
            <a:off x="1143000" y="6477000"/>
            <a:ext cx="14478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cs typeface="Arial" charset="0"/>
              </a:rPr>
              <a:t>Ion intensity</a:t>
            </a:r>
          </a:p>
        </p:txBody>
      </p:sp>
      <p:sp>
        <p:nvSpPr>
          <p:cNvPr id="204812" name="TextBox 17"/>
          <p:cNvSpPr txBox="1">
            <a:spLocks noChangeArrowheads="1"/>
          </p:cNvSpPr>
          <p:nvPr/>
        </p:nvSpPr>
        <p:spPr bwMode="auto">
          <a:xfrm rot="-5400000">
            <a:off x="-63500" y="4330700"/>
            <a:ext cx="104457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Frequency</a:t>
            </a:r>
          </a:p>
        </p:txBody>
      </p:sp>
      <p:sp>
        <p:nvSpPr>
          <p:cNvPr id="204813" name="Text Box 3"/>
          <p:cNvSpPr txBox="1">
            <a:spLocks noChangeArrowheads="1"/>
          </p:cNvSpPr>
          <p:nvPr/>
        </p:nvSpPr>
        <p:spPr bwMode="auto">
          <a:xfrm>
            <a:off x="4267200" y="1981200"/>
            <a:ext cx="1143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400" b="1" u="sng">
                <a:solidFill>
                  <a:srgbClr val="000000"/>
                </a:solidFill>
                <a:latin typeface="Arial" charset="0"/>
                <a:cs typeface="Arial" charset="0"/>
              </a:rPr>
              <a:t>CV</a:t>
            </a:r>
          </a:p>
          <a:p>
            <a:pPr algn="ctr"/>
            <a:r>
              <a:rPr lang="en-US" sz="1400">
                <a:solidFill>
                  <a:srgbClr val="000000"/>
                </a:solidFill>
                <a:latin typeface="Arial" charset="0"/>
                <a:cs typeface="Arial" charset="0"/>
              </a:rPr>
              <a:t>Median: 14.4%</a:t>
            </a:r>
          </a:p>
        </p:txBody>
      </p:sp>
      <p:sp>
        <p:nvSpPr>
          <p:cNvPr id="204814" name="TextBox 19"/>
          <p:cNvSpPr txBox="1">
            <a:spLocks noChangeArrowheads="1"/>
          </p:cNvSpPr>
          <p:nvPr/>
        </p:nvSpPr>
        <p:spPr bwMode="auto">
          <a:xfrm>
            <a:off x="3886200" y="6477000"/>
            <a:ext cx="14478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cs typeface="Arial" charset="0"/>
              </a:rPr>
              <a:t>CV</a:t>
            </a:r>
          </a:p>
        </p:txBody>
      </p:sp>
      <p:sp>
        <p:nvSpPr>
          <p:cNvPr id="204815" name="TextBox 20"/>
          <p:cNvSpPr txBox="1">
            <a:spLocks noChangeArrowheads="1"/>
          </p:cNvSpPr>
          <p:nvPr/>
        </p:nvSpPr>
        <p:spPr bwMode="auto">
          <a:xfrm>
            <a:off x="6553200" y="6477000"/>
            <a:ext cx="1905000"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cs typeface="Arial" charset="0"/>
              </a:rPr>
              <a:t>% missing values</a:t>
            </a:r>
          </a:p>
        </p:txBody>
      </p:sp>
      <p:sp>
        <p:nvSpPr>
          <p:cNvPr id="204816" name="Text Box 3"/>
          <p:cNvSpPr txBox="1">
            <a:spLocks noChangeArrowheads="1"/>
          </p:cNvSpPr>
          <p:nvPr/>
        </p:nvSpPr>
        <p:spPr bwMode="auto">
          <a:xfrm>
            <a:off x="0" y="1928813"/>
            <a:ext cx="1676400" cy="738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1400">
                <a:solidFill>
                  <a:srgbClr val="000000"/>
                </a:solidFill>
                <a:latin typeface="Arial" charset="0"/>
                <a:cs typeface="Arial" charset="0"/>
              </a:rPr>
              <a:t>  </a:t>
            </a:r>
            <a:r>
              <a:rPr lang="en-US" sz="1400" b="1" u="sng">
                <a:solidFill>
                  <a:srgbClr val="000000"/>
                </a:solidFill>
                <a:latin typeface="Arial" charset="0"/>
                <a:cs typeface="Arial" charset="0"/>
              </a:rPr>
              <a:t>Intensity</a:t>
            </a:r>
          </a:p>
          <a:p>
            <a:pPr algn="ctr"/>
            <a:r>
              <a:rPr lang="en-US" sz="1400">
                <a:solidFill>
                  <a:srgbClr val="000000"/>
                </a:solidFill>
                <a:latin typeface="Arial" charset="0"/>
                <a:cs typeface="Arial" charset="0"/>
              </a:rPr>
              <a:t>Mean: 1.2 x 10</a:t>
            </a:r>
            <a:r>
              <a:rPr lang="en-US" sz="1400" baseline="30000">
                <a:solidFill>
                  <a:srgbClr val="000000"/>
                </a:solidFill>
                <a:latin typeface="Arial" charset="0"/>
                <a:cs typeface="Arial" charset="0"/>
              </a:rPr>
              <a:t>5</a:t>
            </a:r>
            <a:r>
              <a:rPr lang="en-US" sz="1400">
                <a:solidFill>
                  <a:srgbClr val="000000"/>
                </a:solidFill>
                <a:latin typeface="Arial" charset="0"/>
                <a:cs typeface="Arial" charset="0"/>
              </a:rPr>
              <a:t>  Median: 2.0 x 10</a:t>
            </a:r>
            <a:r>
              <a:rPr lang="en-US" sz="1400" baseline="30000">
                <a:solidFill>
                  <a:srgbClr val="000000"/>
                </a:solidFill>
                <a:latin typeface="Arial" charset="0"/>
                <a:cs typeface="Arial" charset="0"/>
              </a:rPr>
              <a:t>4</a:t>
            </a:r>
            <a:r>
              <a:rPr lang="en-US" sz="1400">
                <a:solidFill>
                  <a:srgbClr val="000000"/>
                </a:solidFill>
                <a:latin typeface="Arial" charset="0"/>
                <a:cs typeface="Arial" charset="0"/>
              </a:rPr>
              <a:t> </a:t>
            </a:r>
          </a:p>
        </p:txBody>
      </p:sp>
      <p:sp>
        <p:nvSpPr>
          <p:cNvPr id="204817" name="Text Box 3"/>
          <p:cNvSpPr txBox="1">
            <a:spLocks noChangeArrowheads="1"/>
          </p:cNvSpPr>
          <p:nvPr/>
        </p:nvSpPr>
        <p:spPr bwMode="auto">
          <a:xfrm>
            <a:off x="838200" y="842963"/>
            <a:ext cx="7848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400">
                <a:solidFill>
                  <a:srgbClr val="000000"/>
                </a:solidFill>
                <a:latin typeface="Arial" charset="0"/>
                <a:cs typeface="Arial" charset="0"/>
              </a:rPr>
              <a:t>Summary for C18:  19,383 ions   Range of detection over 5 orders of magnitude of intensity</a:t>
            </a:r>
          </a:p>
        </p:txBody>
      </p:sp>
      <p:sp>
        <p:nvSpPr>
          <p:cNvPr id="204818" name="Text Box 3"/>
          <p:cNvSpPr txBox="1">
            <a:spLocks noChangeArrowheads="1"/>
          </p:cNvSpPr>
          <p:nvPr/>
        </p:nvSpPr>
        <p:spPr bwMode="auto">
          <a:xfrm>
            <a:off x="838200" y="498475"/>
            <a:ext cx="769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400" u="sng">
                <a:solidFill>
                  <a:srgbClr val="000000"/>
                </a:solidFill>
                <a:latin typeface="Arial" charset="0"/>
                <a:cs typeface="Arial" charset="0"/>
              </a:rPr>
              <a:t>Improved data extraction over most approaches:</a:t>
            </a:r>
            <a:r>
              <a:rPr lang="en-US" sz="1400">
                <a:solidFill>
                  <a:srgbClr val="000000"/>
                </a:solidFill>
                <a:latin typeface="Arial" charset="0"/>
                <a:cs typeface="Arial" charset="0"/>
              </a:rPr>
              <a:t>  34,768 ions, triplicate analyses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09" name="Group 4"/>
          <p:cNvGrpSpPr>
            <a:grpSpLocks/>
          </p:cNvGrpSpPr>
          <p:nvPr/>
        </p:nvGrpSpPr>
        <p:grpSpPr bwMode="auto">
          <a:xfrm>
            <a:off x="400050" y="76200"/>
            <a:ext cx="8210550" cy="2209800"/>
            <a:chOff x="152400" y="228600"/>
            <a:chExt cx="8286750" cy="2438400"/>
          </a:xfrm>
        </p:grpSpPr>
        <p:pic>
          <p:nvPicPr>
            <p:cNvPr id="1966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7600950" cy="224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2400" y="2286876"/>
              <a:ext cx="6705346" cy="380124"/>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Arial"/>
              </a:endParaRPr>
            </a:p>
          </p:txBody>
        </p:sp>
      </p:grpSp>
      <p:pic>
        <p:nvPicPr>
          <p:cNvPr id="1966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20913"/>
            <a:ext cx="64008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1"/>
          <p:cNvSpPr>
            <a:spLocks noChangeArrowheads="1"/>
          </p:cNvSpPr>
          <p:nvPr/>
        </p:nvSpPr>
        <p:spPr bwMode="auto">
          <a:xfrm>
            <a:off x="1" y="6519863"/>
            <a:ext cx="9175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200" dirty="0">
                <a:solidFill>
                  <a:srgbClr val="1F497D"/>
                </a:solidFill>
                <a:latin typeface="Arial" charset="0"/>
              </a:rPr>
              <a:t> </a:t>
            </a:r>
            <a:r>
              <a:rPr lang="en-US" sz="1200" dirty="0" err="1">
                <a:solidFill>
                  <a:srgbClr val="1F497D"/>
                </a:solidFill>
                <a:latin typeface="Arial" charset="0"/>
              </a:rPr>
              <a:t>Soltow</a:t>
            </a:r>
            <a:r>
              <a:rPr lang="en-US" sz="1200" dirty="0">
                <a:solidFill>
                  <a:srgbClr val="1F497D"/>
                </a:solidFill>
                <a:latin typeface="Arial" charset="0"/>
              </a:rPr>
              <a:t> et al </a:t>
            </a:r>
            <a:r>
              <a:rPr lang="en-US" sz="1200" i="1" dirty="0">
                <a:solidFill>
                  <a:srgbClr val="1F497D"/>
                </a:solidFill>
                <a:latin typeface="Arial" charset="0"/>
              </a:rPr>
              <a:t>Metabolomics</a:t>
            </a:r>
            <a:r>
              <a:rPr lang="en-US" sz="1200" dirty="0">
                <a:solidFill>
                  <a:srgbClr val="1F497D"/>
                </a:solidFill>
                <a:latin typeface="Arial" charset="0"/>
              </a:rPr>
              <a:t> 2011; Yu et al </a:t>
            </a:r>
            <a:r>
              <a:rPr lang="en-US" sz="1200" i="1" dirty="0">
                <a:solidFill>
                  <a:srgbClr val="1F497D"/>
                </a:solidFill>
                <a:latin typeface="Arial" charset="0"/>
              </a:rPr>
              <a:t>Bioinformatics 2009; </a:t>
            </a:r>
            <a:r>
              <a:rPr lang="en-US" sz="1200" dirty="0" err="1">
                <a:solidFill>
                  <a:srgbClr val="1F497D"/>
                </a:solidFill>
                <a:latin typeface="Arial" charset="0"/>
              </a:rPr>
              <a:t>Uppal</a:t>
            </a:r>
            <a:r>
              <a:rPr lang="en-US" sz="1200" dirty="0">
                <a:solidFill>
                  <a:srgbClr val="1F497D"/>
                </a:solidFill>
                <a:latin typeface="Arial" charset="0"/>
              </a:rPr>
              <a:t> et al </a:t>
            </a:r>
            <a:r>
              <a:rPr lang="en-US" sz="1200" i="1" dirty="0">
                <a:solidFill>
                  <a:srgbClr val="1F497D"/>
                </a:solidFill>
                <a:latin typeface="Arial" charset="0"/>
              </a:rPr>
              <a:t>BMC Bioinformatics </a:t>
            </a:r>
            <a:r>
              <a:rPr lang="en-US" sz="1200" dirty="0" smtClean="0">
                <a:solidFill>
                  <a:srgbClr val="1F497D"/>
                </a:solidFill>
                <a:latin typeface="Arial" charset="0"/>
              </a:rPr>
              <a:t>2013: </a:t>
            </a:r>
            <a:r>
              <a:rPr lang="en-US" sz="1200" dirty="0">
                <a:solidFill>
                  <a:srgbClr val="1F497D"/>
                </a:solidFill>
                <a:latin typeface="Arial" charset="0"/>
              </a:rPr>
              <a:t>Y</a:t>
            </a:r>
            <a:r>
              <a:rPr lang="en-US" sz="1200" dirty="0" smtClean="0">
                <a:solidFill>
                  <a:srgbClr val="1F497D"/>
                </a:solidFill>
                <a:latin typeface="Arial" charset="0"/>
              </a:rPr>
              <a:t>u et al J Proteome Res 2013</a:t>
            </a:r>
            <a:endParaRPr lang="en-US" sz="1200" dirty="0">
              <a:solidFill>
                <a:srgbClr val="000000"/>
              </a:solidFill>
              <a:latin typeface="Arial" charset="0"/>
            </a:endParaRPr>
          </a:p>
        </p:txBody>
      </p:sp>
      <p:sp>
        <p:nvSpPr>
          <p:cNvPr id="212994" name="Title 3"/>
          <p:cNvSpPr txBox="1">
            <a:spLocks/>
          </p:cNvSpPr>
          <p:nvPr/>
        </p:nvSpPr>
        <p:spPr bwMode="auto">
          <a:xfrm>
            <a:off x="0" y="228600"/>
            <a:ext cx="9144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376092"/>
                </a:solidFill>
                <a:latin typeface="Arial" charset="0"/>
                <a:cs typeface="Arial" charset="0"/>
              </a:rPr>
              <a:t>Detected </a:t>
            </a:r>
            <a:r>
              <a:rPr lang="en-US" sz="2000" i="1">
                <a:solidFill>
                  <a:srgbClr val="376092"/>
                </a:solidFill>
                <a:latin typeface="Arial" charset="0"/>
                <a:cs typeface="Arial" charset="0"/>
              </a:rPr>
              <a:t>m/z </a:t>
            </a:r>
            <a:r>
              <a:rPr lang="en-US" sz="2000">
                <a:solidFill>
                  <a:srgbClr val="376092"/>
                </a:solidFill>
                <a:latin typeface="Arial" charset="0"/>
                <a:cs typeface="Arial" charset="0"/>
              </a:rPr>
              <a:t>features matching half of known human intermediary metabolites (KEGG) are shown in black; most human metabolic pathways are represented</a:t>
            </a:r>
            <a:endParaRPr lang="en-US" sz="1800">
              <a:solidFill>
                <a:srgbClr val="31859C"/>
              </a:solidFill>
              <a:latin typeface="Arial" charset="0"/>
              <a:cs typeface="Arial" charset="0"/>
            </a:endParaRPr>
          </a:p>
        </p:txBody>
      </p:sp>
      <p:grpSp>
        <p:nvGrpSpPr>
          <p:cNvPr id="212995" name="Group 6"/>
          <p:cNvGrpSpPr>
            <a:grpSpLocks/>
          </p:cNvGrpSpPr>
          <p:nvPr/>
        </p:nvGrpSpPr>
        <p:grpSpPr bwMode="auto">
          <a:xfrm>
            <a:off x="638175" y="1143000"/>
            <a:ext cx="7824788" cy="5199063"/>
            <a:chOff x="637702" y="704540"/>
            <a:chExt cx="7824802" cy="5198546"/>
          </a:xfrm>
        </p:grpSpPr>
        <p:pic>
          <p:nvPicPr>
            <p:cNvPr id="212996" name="Picture 2" descr="http://www.genome.jp/tmp/mark_pathway132632623413866/ko01100_0.35138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050" y="1339850"/>
              <a:ext cx="6429392" cy="3917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12997" name="Group 8"/>
            <p:cNvGrpSpPr>
              <a:grpSpLocks/>
            </p:cNvGrpSpPr>
            <p:nvPr/>
          </p:nvGrpSpPr>
          <p:grpSpPr bwMode="auto">
            <a:xfrm>
              <a:off x="637702" y="704540"/>
              <a:ext cx="7824802" cy="5198546"/>
              <a:chOff x="637702" y="704540"/>
              <a:chExt cx="7824802" cy="5198546"/>
            </a:xfrm>
          </p:grpSpPr>
          <p:cxnSp>
            <p:nvCxnSpPr>
              <p:cNvPr id="10" name="Straight Connector 9"/>
              <p:cNvCxnSpPr/>
              <p:nvPr/>
            </p:nvCxnSpPr>
            <p:spPr>
              <a:xfrm flipV="1">
                <a:off x="1763242" y="5220529"/>
                <a:ext cx="0" cy="346041"/>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17242" y="4699881"/>
                <a:ext cx="1096964" cy="85399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11209" y="3153809"/>
                <a:ext cx="438151" cy="2400061"/>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flipV="1">
                <a:off x="6393987" y="5080843"/>
                <a:ext cx="830264" cy="461916"/>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504986" y="2737926"/>
                <a:ext cx="1662116" cy="2828644"/>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7663990" y="1075978"/>
                <a:ext cx="322264" cy="65716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6578138" y="1075978"/>
                <a:ext cx="92075" cy="426996"/>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927135" y="1063279"/>
                <a:ext cx="288926" cy="1663535"/>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853983" y="1075978"/>
                <a:ext cx="219075" cy="1673059"/>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093316" y="1075978"/>
                <a:ext cx="728663" cy="33493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422055" y="1063279"/>
                <a:ext cx="0" cy="1709568"/>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637702" y="728351"/>
                <a:ext cx="958852" cy="322230"/>
              </a:xfrm>
              <a:prstGeom prst="roundRect">
                <a:avLst/>
              </a:prstGeom>
              <a:solidFill>
                <a:srgbClr val="00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000000"/>
                  </a:solidFill>
                  <a:latin typeface="Arial"/>
                  <a:cs typeface="Arial"/>
                </a:endParaRPr>
              </a:p>
            </p:txBody>
          </p:sp>
          <p:sp>
            <p:nvSpPr>
              <p:cNvPr id="22" name="Rounded Rectangle 21"/>
              <p:cNvSpPr/>
              <p:nvPr/>
            </p:nvSpPr>
            <p:spPr>
              <a:xfrm>
                <a:off x="2010892" y="728351"/>
                <a:ext cx="958852" cy="322230"/>
              </a:xfrm>
              <a:prstGeom prst="roundRect">
                <a:avLst/>
              </a:prstGeom>
              <a:solidFill>
                <a:schemeClr val="accent5">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Arial"/>
                  <a:cs typeface="Arial"/>
                </a:endParaRPr>
              </a:p>
            </p:txBody>
          </p:sp>
          <p:sp>
            <p:nvSpPr>
              <p:cNvPr id="23" name="Rounded Rectangle 22"/>
              <p:cNvSpPr/>
              <p:nvPr/>
            </p:nvSpPr>
            <p:spPr>
              <a:xfrm>
                <a:off x="3384082" y="728351"/>
                <a:ext cx="958852" cy="322230"/>
              </a:xfrm>
              <a:prstGeom prst="roundRect">
                <a:avLst/>
              </a:prstGeom>
              <a:solidFill>
                <a:srgbClr val="00009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Arial"/>
                  <a:cs typeface="Arial"/>
                </a:endParaRPr>
              </a:p>
            </p:txBody>
          </p:sp>
          <p:sp>
            <p:nvSpPr>
              <p:cNvPr id="24" name="Rounded Rectangle 23"/>
              <p:cNvSpPr/>
              <p:nvPr/>
            </p:nvSpPr>
            <p:spPr>
              <a:xfrm>
                <a:off x="4757272" y="728351"/>
                <a:ext cx="958852" cy="322230"/>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Arial"/>
                  <a:cs typeface="Arial"/>
                </a:endParaRPr>
              </a:p>
            </p:txBody>
          </p:sp>
          <p:sp>
            <p:nvSpPr>
              <p:cNvPr id="25" name="Rounded Rectangle 24"/>
              <p:cNvSpPr/>
              <p:nvPr/>
            </p:nvSpPr>
            <p:spPr>
              <a:xfrm>
                <a:off x="6130462" y="728351"/>
                <a:ext cx="958852" cy="322230"/>
              </a:xfrm>
              <a:prstGeom prst="round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Arial"/>
                  <a:cs typeface="Arial"/>
                </a:endParaRPr>
              </a:p>
            </p:txBody>
          </p:sp>
          <p:sp>
            <p:nvSpPr>
              <p:cNvPr id="26" name="Rounded Rectangle 25"/>
              <p:cNvSpPr/>
              <p:nvPr/>
            </p:nvSpPr>
            <p:spPr>
              <a:xfrm>
                <a:off x="7503652" y="728351"/>
                <a:ext cx="958852" cy="322230"/>
              </a:xfrm>
              <a:prstGeom prst="roundRect">
                <a:avLst/>
              </a:prstGeom>
              <a:solidFill>
                <a:srgbClr val="FF99B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Arial"/>
                  <a:cs typeface="Arial"/>
                </a:endParaRPr>
              </a:p>
            </p:txBody>
          </p:sp>
          <p:sp>
            <p:nvSpPr>
              <p:cNvPr id="213015" name="TextBox 26"/>
              <p:cNvSpPr txBox="1">
                <a:spLocks noChangeArrowheads="1"/>
              </p:cNvSpPr>
              <p:nvPr/>
            </p:nvSpPr>
            <p:spPr bwMode="auto">
              <a:xfrm>
                <a:off x="689021" y="704540"/>
                <a:ext cx="826051"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FFFFFF"/>
                    </a:solidFill>
                    <a:latin typeface="Arial" charset="0"/>
                    <a:cs typeface="Arial" charset="0"/>
                  </a:rPr>
                  <a:t>Glycan</a:t>
                </a:r>
              </a:p>
              <a:p>
                <a:pPr algn="ctr" eaLnBrk="1" hangingPunct="1"/>
                <a:r>
                  <a:rPr lang="en-US" sz="900" b="1">
                    <a:solidFill>
                      <a:srgbClr val="FFFFFF"/>
                    </a:solidFill>
                    <a:latin typeface="Arial" charset="0"/>
                    <a:cs typeface="Arial" charset="0"/>
                  </a:rPr>
                  <a:t>metabolism</a:t>
                </a:r>
              </a:p>
            </p:txBody>
          </p:sp>
          <p:sp>
            <p:nvSpPr>
              <p:cNvPr id="213016" name="TextBox 27"/>
              <p:cNvSpPr txBox="1">
                <a:spLocks noChangeArrowheads="1"/>
              </p:cNvSpPr>
              <p:nvPr/>
            </p:nvSpPr>
            <p:spPr bwMode="auto">
              <a:xfrm>
                <a:off x="2058246" y="704540"/>
                <a:ext cx="826051"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FFFFFF"/>
                    </a:solidFill>
                    <a:latin typeface="Arial" charset="0"/>
                    <a:cs typeface="Arial" charset="0"/>
                  </a:rPr>
                  <a:t>Lipid</a:t>
                </a:r>
              </a:p>
              <a:p>
                <a:pPr algn="ctr" eaLnBrk="1" hangingPunct="1"/>
                <a:r>
                  <a:rPr lang="en-US" sz="900" b="1">
                    <a:solidFill>
                      <a:srgbClr val="FFFFFF"/>
                    </a:solidFill>
                    <a:latin typeface="Arial" charset="0"/>
                    <a:cs typeface="Arial" charset="0"/>
                  </a:rPr>
                  <a:t>metabolism</a:t>
                </a:r>
              </a:p>
            </p:txBody>
          </p:sp>
          <p:sp>
            <p:nvSpPr>
              <p:cNvPr id="213017" name="TextBox 28"/>
              <p:cNvSpPr txBox="1">
                <a:spLocks noChangeArrowheads="1"/>
              </p:cNvSpPr>
              <p:nvPr/>
            </p:nvSpPr>
            <p:spPr bwMode="auto">
              <a:xfrm>
                <a:off x="3372970" y="704540"/>
                <a:ext cx="935042"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FFFFFF"/>
                    </a:solidFill>
                    <a:latin typeface="Arial" charset="0"/>
                    <a:cs typeface="Arial" charset="0"/>
                  </a:rPr>
                  <a:t>Carbohydrate</a:t>
                </a:r>
              </a:p>
              <a:p>
                <a:pPr algn="ctr" eaLnBrk="1" hangingPunct="1"/>
                <a:r>
                  <a:rPr lang="en-US" sz="900" b="1">
                    <a:solidFill>
                      <a:srgbClr val="FFFFFF"/>
                    </a:solidFill>
                    <a:latin typeface="Arial" charset="0"/>
                    <a:cs typeface="Arial" charset="0"/>
                  </a:rPr>
                  <a:t>metabolism</a:t>
                </a:r>
              </a:p>
            </p:txBody>
          </p:sp>
          <p:sp>
            <p:nvSpPr>
              <p:cNvPr id="213018" name="TextBox 29"/>
              <p:cNvSpPr txBox="1">
                <a:spLocks noChangeArrowheads="1"/>
              </p:cNvSpPr>
              <p:nvPr/>
            </p:nvSpPr>
            <p:spPr bwMode="auto">
              <a:xfrm>
                <a:off x="4795098" y="704540"/>
                <a:ext cx="826051"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000000"/>
                    </a:solidFill>
                    <a:latin typeface="Arial" charset="0"/>
                    <a:cs typeface="Arial" charset="0"/>
                  </a:rPr>
                  <a:t>Amino acid</a:t>
                </a:r>
              </a:p>
              <a:p>
                <a:pPr algn="ctr" eaLnBrk="1" hangingPunct="1"/>
                <a:r>
                  <a:rPr lang="en-US" sz="900" b="1">
                    <a:solidFill>
                      <a:srgbClr val="000000"/>
                    </a:solidFill>
                    <a:latin typeface="Arial" charset="0"/>
                    <a:cs typeface="Arial" charset="0"/>
                  </a:rPr>
                  <a:t>metabolism</a:t>
                </a:r>
              </a:p>
            </p:txBody>
          </p:sp>
          <p:sp>
            <p:nvSpPr>
              <p:cNvPr id="213019" name="TextBox 30"/>
              <p:cNvSpPr txBox="1">
                <a:spLocks noChangeArrowheads="1"/>
              </p:cNvSpPr>
              <p:nvPr/>
            </p:nvSpPr>
            <p:spPr bwMode="auto">
              <a:xfrm>
                <a:off x="6164319" y="704540"/>
                <a:ext cx="826051"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000000"/>
                    </a:solidFill>
                    <a:latin typeface="Arial" charset="0"/>
                    <a:cs typeface="Arial" charset="0"/>
                  </a:rPr>
                  <a:t>Nucleotide</a:t>
                </a:r>
              </a:p>
              <a:p>
                <a:pPr algn="ctr" eaLnBrk="1" hangingPunct="1"/>
                <a:r>
                  <a:rPr lang="en-US" sz="900" b="1">
                    <a:solidFill>
                      <a:srgbClr val="000000"/>
                    </a:solidFill>
                    <a:latin typeface="Arial" charset="0"/>
                    <a:cs typeface="Arial" charset="0"/>
                  </a:rPr>
                  <a:t>metabolism</a:t>
                </a:r>
              </a:p>
            </p:txBody>
          </p:sp>
          <p:sp>
            <p:nvSpPr>
              <p:cNvPr id="213020" name="TextBox 31"/>
              <p:cNvSpPr txBox="1">
                <a:spLocks noChangeArrowheads="1"/>
              </p:cNvSpPr>
              <p:nvPr/>
            </p:nvSpPr>
            <p:spPr bwMode="auto">
              <a:xfrm>
                <a:off x="7586721" y="704540"/>
                <a:ext cx="826051"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000000"/>
                    </a:solidFill>
                    <a:latin typeface="Arial" charset="0"/>
                    <a:cs typeface="Arial" charset="0"/>
                  </a:rPr>
                  <a:t>Cofactor</a:t>
                </a:r>
              </a:p>
              <a:p>
                <a:pPr algn="ctr" eaLnBrk="1" hangingPunct="1"/>
                <a:r>
                  <a:rPr lang="en-US" sz="900" b="1">
                    <a:solidFill>
                      <a:srgbClr val="000000"/>
                    </a:solidFill>
                    <a:latin typeface="Arial" charset="0"/>
                    <a:cs typeface="Arial" charset="0"/>
                  </a:rPr>
                  <a:t>metabolism</a:t>
                </a:r>
              </a:p>
            </p:txBody>
          </p:sp>
          <p:grpSp>
            <p:nvGrpSpPr>
              <p:cNvPr id="213021" name="Group 32"/>
              <p:cNvGrpSpPr>
                <a:grpSpLocks/>
              </p:cNvGrpSpPr>
              <p:nvPr/>
            </p:nvGrpSpPr>
            <p:grpSpPr bwMode="auto">
              <a:xfrm>
                <a:off x="1306041" y="5533751"/>
                <a:ext cx="6527967" cy="369335"/>
                <a:chOff x="1274291" y="5232126"/>
                <a:chExt cx="6527967" cy="369335"/>
              </a:xfrm>
            </p:grpSpPr>
            <p:sp>
              <p:nvSpPr>
                <p:cNvPr id="34" name="Rounded Rectangle 33"/>
                <p:cNvSpPr/>
                <p:nvPr/>
              </p:nvSpPr>
              <p:spPr>
                <a:xfrm>
                  <a:off x="1274291" y="5255421"/>
                  <a:ext cx="958852" cy="322230"/>
                </a:xfrm>
                <a:prstGeom prst="round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Calibri"/>
                  </a:endParaRPr>
                </a:p>
              </p:txBody>
            </p:sp>
            <p:sp>
              <p:nvSpPr>
                <p:cNvPr id="35" name="Rounded Rectangle 34"/>
                <p:cNvSpPr/>
                <p:nvPr/>
              </p:nvSpPr>
              <p:spPr>
                <a:xfrm>
                  <a:off x="2642719" y="5255421"/>
                  <a:ext cx="958852" cy="322230"/>
                </a:xfrm>
                <a:prstGeom prst="roundRect">
                  <a:avLst/>
                </a:prstGeom>
                <a:solidFill>
                  <a:srgbClr val="33CC33"/>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Calibri"/>
                  </a:endParaRPr>
                </a:p>
              </p:txBody>
            </p:sp>
            <p:sp>
              <p:nvSpPr>
                <p:cNvPr id="36" name="Rounded Rectangle 35"/>
                <p:cNvSpPr/>
                <p:nvPr/>
              </p:nvSpPr>
              <p:spPr>
                <a:xfrm>
                  <a:off x="4012733" y="5255421"/>
                  <a:ext cx="958852" cy="322230"/>
                </a:xfrm>
                <a:prstGeom prst="roundRect">
                  <a:avLst/>
                </a:prstGeom>
                <a:solidFill>
                  <a:srgbClr val="660066"/>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Calibri"/>
                  </a:endParaRPr>
                </a:p>
              </p:txBody>
            </p:sp>
            <p:sp>
              <p:nvSpPr>
                <p:cNvPr id="37" name="Rounded Rectangle 36"/>
                <p:cNvSpPr/>
                <p:nvPr/>
              </p:nvSpPr>
              <p:spPr>
                <a:xfrm>
                  <a:off x="5381161" y="5255421"/>
                  <a:ext cx="958852" cy="322230"/>
                </a:xfrm>
                <a:prstGeom prst="roundRect">
                  <a:avLst/>
                </a:prstGeom>
                <a:solidFill>
                  <a:srgbClr val="8B4349"/>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Calibri"/>
                  </a:endParaRPr>
                </a:p>
              </p:txBody>
            </p:sp>
            <p:sp>
              <p:nvSpPr>
                <p:cNvPr id="38" name="Rounded Rectangle 37"/>
                <p:cNvSpPr/>
                <p:nvPr/>
              </p:nvSpPr>
              <p:spPr>
                <a:xfrm>
                  <a:off x="6751176" y="5255421"/>
                  <a:ext cx="957264" cy="322230"/>
                </a:xfrm>
                <a:prstGeom prst="round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Calibri"/>
                  </a:endParaRPr>
                </a:p>
              </p:txBody>
            </p:sp>
            <p:sp>
              <p:nvSpPr>
                <p:cNvPr id="213027" name="TextBox 38"/>
                <p:cNvSpPr txBox="1">
                  <a:spLocks noChangeArrowheads="1"/>
                </p:cNvSpPr>
                <p:nvPr/>
              </p:nvSpPr>
              <p:spPr bwMode="auto">
                <a:xfrm>
                  <a:off x="1340691" y="5232126"/>
                  <a:ext cx="826051" cy="36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000000"/>
                      </a:solidFill>
                      <a:latin typeface="Arial" charset="0"/>
                      <a:cs typeface="Arial" charset="0"/>
                    </a:rPr>
                    <a:t>Xenobiotic</a:t>
                  </a:r>
                </a:p>
                <a:p>
                  <a:pPr algn="ctr" eaLnBrk="1" hangingPunct="1"/>
                  <a:r>
                    <a:rPr lang="en-US" sz="900" b="1">
                      <a:solidFill>
                        <a:srgbClr val="000000"/>
                      </a:solidFill>
                      <a:latin typeface="Arial" charset="0"/>
                      <a:cs typeface="Arial" charset="0"/>
                    </a:rPr>
                    <a:t>metabolism</a:t>
                  </a:r>
                </a:p>
              </p:txBody>
            </p:sp>
            <p:sp>
              <p:nvSpPr>
                <p:cNvPr id="213028" name="TextBox 39"/>
                <p:cNvSpPr txBox="1">
                  <a:spLocks noChangeArrowheads="1"/>
                </p:cNvSpPr>
                <p:nvPr/>
              </p:nvSpPr>
              <p:spPr bwMode="auto">
                <a:xfrm>
                  <a:off x="2728169" y="5232126"/>
                  <a:ext cx="826051"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000000"/>
                      </a:solidFill>
                      <a:latin typeface="Arial" charset="0"/>
                      <a:cs typeface="Arial" charset="0"/>
                    </a:rPr>
                    <a:t>Terpenoid</a:t>
                  </a:r>
                </a:p>
                <a:p>
                  <a:pPr algn="ctr" eaLnBrk="1" hangingPunct="1"/>
                  <a:r>
                    <a:rPr lang="en-US" sz="900" b="1">
                      <a:solidFill>
                        <a:srgbClr val="000000"/>
                      </a:solidFill>
                      <a:latin typeface="Arial" charset="0"/>
                      <a:cs typeface="Arial" charset="0"/>
                    </a:rPr>
                    <a:t>metabolism</a:t>
                  </a:r>
                </a:p>
              </p:txBody>
            </p:sp>
            <p:sp>
              <p:nvSpPr>
                <p:cNvPr id="213029" name="TextBox 40"/>
                <p:cNvSpPr txBox="1">
                  <a:spLocks noChangeArrowheads="1"/>
                </p:cNvSpPr>
                <p:nvPr/>
              </p:nvSpPr>
              <p:spPr bwMode="auto">
                <a:xfrm>
                  <a:off x="4087865" y="5232126"/>
                  <a:ext cx="826051"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FFFFFF"/>
                      </a:solidFill>
                      <a:latin typeface="Arial" charset="0"/>
                      <a:cs typeface="Arial" charset="0"/>
                    </a:rPr>
                    <a:t>Energy</a:t>
                  </a:r>
                </a:p>
                <a:p>
                  <a:pPr algn="ctr" eaLnBrk="1" hangingPunct="1"/>
                  <a:r>
                    <a:rPr lang="en-US" sz="900" b="1">
                      <a:solidFill>
                        <a:srgbClr val="FFFFFF"/>
                      </a:solidFill>
                      <a:latin typeface="Arial" charset="0"/>
                      <a:cs typeface="Arial" charset="0"/>
                    </a:rPr>
                    <a:t>metabolism</a:t>
                  </a:r>
                </a:p>
              </p:txBody>
            </p:sp>
            <p:sp>
              <p:nvSpPr>
                <p:cNvPr id="213030" name="TextBox 41"/>
                <p:cNvSpPr txBox="1">
                  <a:spLocks noChangeArrowheads="1"/>
                </p:cNvSpPr>
                <p:nvPr/>
              </p:nvSpPr>
              <p:spPr bwMode="auto">
                <a:xfrm>
                  <a:off x="5314525" y="5232126"/>
                  <a:ext cx="1107998"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FFFFFF"/>
                      </a:solidFill>
                      <a:latin typeface="Arial" charset="0"/>
                      <a:cs typeface="Arial" charset="0"/>
                    </a:rPr>
                    <a:t>Other secondary</a:t>
                  </a:r>
                </a:p>
                <a:p>
                  <a:pPr algn="ctr" eaLnBrk="1" hangingPunct="1"/>
                  <a:r>
                    <a:rPr lang="en-US" sz="900" b="1">
                      <a:solidFill>
                        <a:srgbClr val="FFFFFF"/>
                      </a:solidFill>
                      <a:latin typeface="Arial" charset="0"/>
                      <a:cs typeface="Arial" charset="0"/>
                    </a:rPr>
                    <a:t>metabolism</a:t>
                  </a:r>
                </a:p>
              </p:txBody>
            </p:sp>
            <p:sp>
              <p:nvSpPr>
                <p:cNvPr id="213031" name="TextBox 42"/>
                <p:cNvSpPr txBox="1">
                  <a:spLocks noChangeArrowheads="1"/>
                </p:cNvSpPr>
                <p:nvPr/>
              </p:nvSpPr>
              <p:spPr bwMode="auto">
                <a:xfrm>
                  <a:off x="6674818" y="5232126"/>
                  <a:ext cx="1127440" cy="36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solidFill>
                        <a:srgbClr val="000000"/>
                      </a:solidFill>
                      <a:latin typeface="Arial" charset="0"/>
                      <a:cs typeface="Arial" charset="0"/>
                    </a:rPr>
                    <a:t>Other amino acid</a:t>
                  </a:r>
                </a:p>
                <a:p>
                  <a:pPr algn="ctr" eaLnBrk="1" hangingPunct="1"/>
                  <a:r>
                    <a:rPr lang="en-US" sz="900" b="1">
                      <a:solidFill>
                        <a:srgbClr val="000000"/>
                      </a:solidFill>
                      <a:latin typeface="Arial" charset="0"/>
                      <a:cs typeface="Arial" charset="0"/>
                    </a:rPr>
                    <a:t>metabolism</a:t>
                  </a:r>
                </a:p>
              </p:txBody>
            </p:sp>
          </p:grpSp>
        </p:grpSp>
      </p:gr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
            <a:ext cx="61595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4" name="TextBox 15"/>
          <p:cNvSpPr txBox="1">
            <a:spLocks noChangeArrowheads="1"/>
          </p:cNvSpPr>
          <p:nvPr/>
        </p:nvSpPr>
        <p:spPr bwMode="auto">
          <a:xfrm>
            <a:off x="228600" y="365760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Averages of replicates includes random variation of individual high values but otherwise shows that individuals have relatively consistent total signal.  </a:t>
            </a:r>
          </a:p>
        </p:txBody>
      </p:sp>
      <p:sp>
        <p:nvSpPr>
          <p:cNvPr id="207875" name="TextBox 16"/>
          <p:cNvSpPr txBox="1">
            <a:spLocks noChangeArrowheads="1"/>
          </p:cNvSpPr>
          <p:nvPr/>
        </p:nvSpPr>
        <p:spPr bwMode="auto">
          <a:xfrm>
            <a:off x="228600" y="4410075"/>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It is not clear whether individuals have differences in total signal due to amount of total metabolites—we concluded in our earlier NMR studies of SAA insufficiency that this occurred, perhaps due to differences in amount of albumin </a:t>
            </a:r>
          </a:p>
        </p:txBody>
      </p:sp>
      <p:sp>
        <p:nvSpPr>
          <p:cNvPr id="207876" name="TextBox 17"/>
          <p:cNvSpPr txBox="1">
            <a:spLocks noChangeArrowheads="1"/>
          </p:cNvSpPr>
          <p:nvPr/>
        </p:nvSpPr>
        <p:spPr bwMode="auto">
          <a:xfrm>
            <a:off x="228600" y="5413375"/>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An alternative possibility is that there are specific chemicals in some individuals that have global effects on ionization.  This could be NaCl content, phosphate, sulfate, total lipid or other high-abundance chemical.  Expectation is that it would be principally impacting the initial (salt) washthrough</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986" name="Group 424"/>
          <p:cNvGrpSpPr>
            <a:grpSpLocks/>
          </p:cNvGrpSpPr>
          <p:nvPr/>
        </p:nvGrpSpPr>
        <p:grpSpPr bwMode="auto">
          <a:xfrm>
            <a:off x="2133600" y="1371600"/>
            <a:ext cx="6248400" cy="76200"/>
            <a:chOff x="363" y="706"/>
            <a:chExt cx="5001" cy="45"/>
          </a:xfrm>
        </p:grpSpPr>
        <p:grpSp>
          <p:nvGrpSpPr>
            <p:cNvPr id="297997" name="Group 425"/>
            <p:cNvGrpSpPr>
              <a:grpSpLocks/>
            </p:cNvGrpSpPr>
            <p:nvPr/>
          </p:nvGrpSpPr>
          <p:grpSpPr bwMode="auto">
            <a:xfrm>
              <a:off x="363" y="730"/>
              <a:ext cx="2945" cy="21"/>
              <a:chOff x="365" y="742"/>
              <a:chExt cx="2945" cy="21"/>
            </a:xfrm>
          </p:grpSpPr>
          <p:sp>
            <p:nvSpPr>
              <p:cNvPr id="297999"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smtClean="0">
                  <a:solidFill>
                    <a:prstClr val="black"/>
                  </a:solidFill>
                </a:endParaRPr>
              </a:p>
            </p:txBody>
          </p:sp>
          <p:sp>
            <p:nvSpPr>
              <p:cNvPr id="298000"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smtClean="0">
                  <a:solidFill>
                    <a:prstClr val="black"/>
                  </a:solidFill>
                </a:endParaRPr>
              </a:p>
            </p:txBody>
          </p:sp>
        </p:grpSp>
        <p:sp>
          <p:nvSpPr>
            <p:cNvPr id="297998"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smtClean="0">
                <a:solidFill>
                  <a:prstClr val="black"/>
                </a:solidFill>
              </a:endParaRPr>
            </a:p>
          </p:txBody>
        </p:sp>
      </p:grpSp>
      <p:sp>
        <p:nvSpPr>
          <p:cNvPr id="297987" name="Rectangle 1"/>
          <p:cNvSpPr>
            <a:spLocks noChangeArrowheads="1"/>
          </p:cNvSpPr>
          <p:nvPr/>
        </p:nvSpPr>
        <p:spPr bwMode="auto">
          <a:xfrm>
            <a:off x="1828800" y="203200"/>
            <a:ext cx="678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lgn="ctr"/>
            <a:r>
              <a:rPr lang="en-US" altLang="ja-JP" sz="2000" smtClean="0">
                <a:solidFill>
                  <a:srgbClr val="215968"/>
                </a:solidFill>
                <a:latin typeface="Arial" charset="0"/>
                <a:cs typeface="Arial" charset="0"/>
              </a:rPr>
              <a:t>Advanced data extraction algorithms (with relaxed stringency compared to usual analytic standards) support measurement of &gt;20,000 chemicals in human samples</a:t>
            </a:r>
            <a:endParaRPr lang="en-US" sz="2000" smtClean="0">
              <a:solidFill>
                <a:srgbClr val="215968"/>
              </a:solidFill>
              <a:latin typeface="Arial" charset="0"/>
              <a:cs typeface="Arial" charset="0"/>
            </a:endParaRPr>
          </a:p>
        </p:txBody>
      </p:sp>
      <p:sp>
        <p:nvSpPr>
          <p:cNvPr id="297988" name="Line 423"/>
          <p:cNvSpPr>
            <a:spLocks noChangeShapeType="1"/>
          </p:cNvSpPr>
          <p:nvPr/>
        </p:nvSpPr>
        <p:spPr bwMode="auto">
          <a:xfrm>
            <a:off x="815975" y="6324600"/>
            <a:ext cx="7366000"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smtClean="0">
              <a:solidFill>
                <a:prstClr val="black"/>
              </a:solidFill>
            </a:endParaRPr>
          </a:p>
        </p:txBody>
      </p:sp>
      <p:pic>
        <p:nvPicPr>
          <p:cNvPr id="2979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52600"/>
            <a:ext cx="36068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99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043363"/>
            <a:ext cx="36576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91" name="TextBox 3"/>
          <p:cNvSpPr txBox="1">
            <a:spLocks noChangeArrowheads="1"/>
          </p:cNvSpPr>
          <p:nvPr/>
        </p:nvSpPr>
        <p:spPr bwMode="auto">
          <a:xfrm>
            <a:off x="4724400" y="1752600"/>
            <a:ext cx="3962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smtClean="0">
                <a:solidFill>
                  <a:prstClr val="black"/>
                </a:solidFill>
                <a:latin typeface="Arial" charset="0"/>
                <a:cs typeface="Arial" charset="0"/>
              </a:rPr>
              <a:t>Study of ICU patients (&gt;22,600 ions measured); up to 6 repeat measures on 24 individuals for 4 weeks (12 who survived and 12 who died) </a:t>
            </a:r>
          </a:p>
        </p:txBody>
      </p:sp>
      <p:sp>
        <p:nvSpPr>
          <p:cNvPr id="297992" name="TextBox 24"/>
          <p:cNvSpPr txBox="1">
            <a:spLocks noChangeArrowheads="1"/>
          </p:cNvSpPr>
          <p:nvPr/>
        </p:nvSpPr>
        <p:spPr bwMode="auto">
          <a:xfrm>
            <a:off x="4724400" y="4014788"/>
            <a:ext cx="38100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smtClean="0">
                <a:solidFill>
                  <a:prstClr val="black"/>
                </a:solidFill>
                <a:latin typeface="Arial" charset="0"/>
                <a:cs typeface="Arial" charset="0"/>
              </a:rPr>
              <a:t>Unidentified chemical (</a:t>
            </a:r>
            <a:r>
              <a:rPr lang="en-US" sz="1400" i="1" smtClean="0">
                <a:solidFill>
                  <a:prstClr val="black"/>
                </a:solidFill>
                <a:latin typeface="Arial" charset="0"/>
                <a:cs typeface="Arial" charset="0"/>
              </a:rPr>
              <a:t>mz </a:t>
            </a:r>
            <a:r>
              <a:rPr lang="en-US" sz="1400" smtClean="0">
                <a:solidFill>
                  <a:prstClr val="black"/>
                </a:solidFill>
                <a:latin typeface="Arial" charset="0"/>
                <a:cs typeface="Arial" charset="0"/>
              </a:rPr>
              <a:t>400.1035, 323 s) correlated with PFOS is higher in patients who died </a:t>
            </a:r>
          </a:p>
        </p:txBody>
      </p:sp>
      <p:sp>
        <p:nvSpPr>
          <p:cNvPr id="297993" name="TextBox 25"/>
          <p:cNvSpPr txBox="1">
            <a:spLocks noChangeArrowheads="1"/>
          </p:cNvSpPr>
          <p:nvPr/>
        </p:nvSpPr>
        <p:spPr bwMode="auto">
          <a:xfrm>
            <a:off x="4724400" y="3100388"/>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smtClean="0">
                <a:solidFill>
                  <a:prstClr val="black"/>
                </a:solidFill>
                <a:latin typeface="Arial" charset="0"/>
                <a:cs typeface="Arial" charset="0"/>
              </a:rPr>
              <a:t>Repeat measures show generally consistent data despite high CV</a:t>
            </a:r>
          </a:p>
        </p:txBody>
      </p:sp>
      <p:sp>
        <p:nvSpPr>
          <p:cNvPr id="297994" name="TextBox 26"/>
          <p:cNvSpPr txBox="1">
            <a:spLocks noChangeArrowheads="1"/>
          </p:cNvSpPr>
          <p:nvPr/>
        </p:nvSpPr>
        <p:spPr bwMode="auto">
          <a:xfrm>
            <a:off x="4724400" y="2490788"/>
            <a:ext cx="388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smtClean="0">
                <a:solidFill>
                  <a:prstClr val="black"/>
                </a:solidFill>
                <a:latin typeface="Arial" charset="0"/>
                <a:cs typeface="Arial" charset="0"/>
              </a:rPr>
              <a:t>Ion matching PFOS show reproducible detection in 4 out of 24 patients</a:t>
            </a:r>
          </a:p>
        </p:txBody>
      </p:sp>
      <p:sp>
        <p:nvSpPr>
          <p:cNvPr id="297995" name="TextBox 27"/>
          <p:cNvSpPr txBox="1">
            <a:spLocks noChangeArrowheads="1"/>
          </p:cNvSpPr>
          <p:nvPr/>
        </p:nvSpPr>
        <p:spPr bwMode="auto">
          <a:xfrm>
            <a:off x="4724400" y="4852988"/>
            <a:ext cx="4267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smtClean="0">
                <a:solidFill>
                  <a:prstClr val="black"/>
                </a:solidFill>
                <a:latin typeface="Arial" charset="0"/>
                <a:cs typeface="Arial" charset="0"/>
              </a:rPr>
              <a:t>Despite the need to improve analytic methods, data show that high-resolution metabolomics can associate unidentified chemicals with human health</a:t>
            </a:r>
          </a:p>
        </p:txBody>
      </p:sp>
      <p:sp>
        <p:nvSpPr>
          <p:cNvPr id="297996" name="TextBox 28"/>
          <p:cNvSpPr txBox="1">
            <a:spLocks noChangeArrowheads="1"/>
          </p:cNvSpPr>
          <p:nvPr/>
        </p:nvSpPr>
        <p:spPr bwMode="auto">
          <a:xfrm>
            <a:off x="5181600" y="6473825"/>
            <a:ext cx="381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smtClean="0">
                <a:solidFill>
                  <a:prstClr val="black"/>
                </a:solidFill>
                <a:latin typeface="Arial" charset="0"/>
                <a:cs typeface="Arial" charset="0"/>
              </a:rPr>
              <a:t>Collaboration with TR Ziegler, GLND study</a:t>
            </a:r>
          </a:p>
        </p:txBody>
      </p:sp>
    </p:spTree>
    <p:extLst>
      <p:ext uri="{BB962C8B-B14F-4D97-AF65-F5344CB8AC3E}">
        <p14:creationId xmlns:p14="http://schemas.microsoft.com/office/powerpoint/2010/main" val="5167888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02" name="Group 424"/>
          <p:cNvGrpSpPr>
            <a:grpSpLocks/>
          </p:cNvGrpSpPr>
          <p:nvPr/>
        </p:nvGrpSpPr>
        <p:grpSpPr bwMode="auto">
          <a:xfrm>
            <a:off x="2133600" y="1371600"/>
            <a:ext cx="6248400" cy="76200"/>
            <a:chOff x="363" y="706"/>
            <a:chExt cx="5001" cy="45"/>
          </a:xfrm>
        </p:grpSpPr>
        <p:grpSp>
          <p:nvGrpSpPr>
            <p:cNvPr id="307209" name="Group 425"/>
            <p:cNvGrpSpPr>
              <a:grpSpLocks/>
            </p:cNvGrpSpPr>
            <p:nvPr/>
          </p:nvGrpSpPr>
          <p:grpSpPr bwMode="auto">
            <a:xfrm>
              <a:off x="363" y="730"/>
              <a:ext cx="2945" cy="21"/>
              <a:chOff x="365" y="742"/>
              <a:chExt cx="2945" cy="21"/>
            </a:xfrm>
          </p:grpSpPr>
          <p:sp>
            <p:nvSpPr>
              <p:cNvPr id="307211"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307212"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sp>
          <p:nvSpPr>
            <p:cNvPr id="307210"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sp>
        <p:nvSpPr>
          <p:cNvPr id="307203" name="Rectangle 1"/>
          <p:cNvSpPr>
            <a:spLocks noChangeArrowheads="1"/>
          </p:cNvSpPr>
          <p:nvPr/>
        </p:nvSpPr>
        <p:spPr bwMode="auto">
          <a:xfrm>
            <a:off x="1828800" y="358775"/>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lgn="ctr"/>
            <a:r>
              <a:rPr lang="en-US" altLang="ja-JP" sz="2000" dirty="0">
                <a:solidFill>
                  <a:srgbClr val="215968"/>
                </a:solidFill>
                <a:latin typeface="Arial" charset="0"/>
                <a:cs typeface="Arial" charset="0"/>
              </a:rPr>
              <a:t>Examples of </a:t>
            </a:r>
            <a:r>
              <a:rPr lang="en-US" altLang="ja-JP" sz="2000" dirty="0" smtClean="0">
                <a:solidFill>
                  <a:srgbClr val="215968"/>
                </a:solidFill>
                <a:latin typeface="Arial" charset="0"/>
                <a:cs typeface="Arial" charset="0"/>
              </a:rPr>
              <a:t>unidentified* </a:t>
            </a:r>
            <a:r>
              <a:rPr lang="en-US" altLang="ja-JP" sz="2000" dirty="0">
                <a:solidFill>
                  <a:srgbClr val="215968"/>
                </a:solidFill>
                <a:latin typeface="Arial" charset="0"/>
                <a:cs typeface="Arial" charset="0"/>
              </a:rPr>
              <a:t>ions that differ between survivors and deceased patients in 4-week ICU study</a:t>
            </a:r>
            <a:endParaRPr lang="en-US" sz="2000" dirty="0">
              <a:solidFill>
                <a:srgbClr val="215968"/>
              </a:solidFill>
              <a:latin typeface="Arial" charset="0"/>
              <a:cs typeface="Arial" charset="0"/>
            </a:endParaRPr>
          </a:p>
        </p:txBody>
      </p:sp>
      <p:sp>
        <p:nvSpPr>
          <p:cNvPr id="307204" name="Line 423"/>
          <p:cNvSpPr>
            <a:spLocks noChangeShapeType="1"/>
          </p:cNvSpPr>
          <p:nvPr/>
        </p:nvSpPr>
        <p:spPr bwMode="auto">
          <a:xfrm>
            <a:off x="815975" y="6172200"/>
            <a:ext cx="7366000"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nvGrpSpPr>
          <p:cNvPr id="2" name="Group 1"/>
          <p:cNvGrpSpPr/>
          <p:nvPr/>
        </p:nvGrpSpPr>
        <p:grpSpPr>
          <a:xfrm>
            <a:off x="676275" y="2368296"/>
            <a:ext cx="7943850" cy="2414016"/>
            <a:chOff x="676275" y="2368296"/>
            <a:chExt cx="7943850" cy="2414016"/>
          </a:xfrm>
        </p:grpSpPr>
        <p:pic>
          <p:nvPicPr>
            <p:cNvPr id="307206" name="Picture 4"/>
            <p:cNvPicPr>
              <a:picLocks noChangeAspect="1"/>
            </p:cNvPicPr>
            <p:nvPr/>
          </p:nvPicPr>
          <p:blipFill rotWithShape="1">
            <a:blip r:embed="rId4">
              <a:extLst>
                <a:ext uri="{28A0092B-C50C-407E-A947-70E740481C1C}">
                  <a14:useLocalDpi xmlns:a14="http://schemas.microsoft.com/office/drawing/2010/main" val="0"/>
                </a:ext>
              </a:extLst>
            </a:blip>
            <a:srcRect t="9813" b="6813"/>
            <a:stretch/>
          </p:blipFill>
          <p:spPr bwMode="auto">
            <a:xfrm>
              <a:off x="4953000" y="2368296"/>
              <a:ext cx="3667125" cy="230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7" name="Picture 6"/>
            <p:cNvPicPr>
              <a:picLocks noChangeAspect="1"/>
            </p:cNvPicPr>
            <p:nvPr/>
          </p:nvPicPr>
          <p:blipFill rotWithShape="1">
            <a:blip r:embed="rId5">
              <a:extLst>
                <a:ext uri="{28A0092B-C50C-407E-A947-70E740481C1C}">
                  <a14:useLocalDpi xmlns:a14="http://schemas.microsoft.com/office/drawing/2010/main" val="0"/>
                </a:ext>
              </a:extLst>
            </a:blip>
            <a:srcRect t="13209" r="2504" b="3416"/>
            <a:stretch/>
          </p:blipFill>
          <p:spPr bwMode="auto">
            <a:xfrm>
              <a:off x="676275" y="2478024"/>
              <a:ext cx="3575304" cy="230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08" name="TextBox 18"/>
          <p:cNvSpPr txBox="1">
            <a:spLocks noChangeArrowheads="1"/>
          </p:cNvSpPr>
          <p:nvPr/>
        </p:nvSpPr>
        <p:spPr bwMode="auto">
          <a:xfrm>
            <a:off x="5181600" y="6473825"/>
            <a:ext cx="3810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latin typeface="Arial" charset="0"/>
                <a:cs typeface="Arial" charset="0"/>
              </a:rPr>
              <a:t>Collaboration with TR Ziegler, GLND study</a:t>
            </a:r>
          </a:p>
        </p:txBody>
      </p:sp>
      <p:pic>
        <p:nvPicPr>
          <p:cNvPr id="3" name="Picture 2"/>
          <p:cNvPicPr>
            <a:picLocks noChangeAspect="1"/>
          </p:cNvPicPr>
          <p:nvPr/>
        </p:nvPicPr>
        <p:blipFill>
          <a:blip r:embed="rId6"/>
          <a:stretch>
            <a:fillRect/>
          </a:stretch>
        </p:blipFill>
        <p:spPr>
          <a:xfrm>
            <a:off x="596900" y="2209800"/>
            <a:ext cx="7950200" cy="2425700"/>
          </a:xfrm>
          <a:prstGeom prst="rect">
            <a:avLst/>
          </a:prstGeom>
        </p:spPr>
      </p:pic>
      <p:sp>
        <p:nvSpPr>
          <p:cNvPr id="16" name="TextBox 26"/>
          <p:cNvSpPr txBox="1">
            <a:spLocks noChangeArrowheads="1"/>
          </p:cNvSpPr>
          <p:nvPr/>
        </p:nvSpPr>
        <p:spPr bwMode="auto">
          <a:xfrm>
            <a:off x="1447800" y="5334000"/>
            <a:ext cx="6553200"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latin typeface="Arial" charset="0"/>
                <a:cs typeface="Arial" charset="0"/>
              </a:rPr>
              <a:t>Samples were randomized prior to analysis and then resorted after LCMS according to survival classification</a:t>
            </a:r>
            <a:endParaRPr lang="en-US" sz="1600" dirty="0">
              <a:latin typeface="Arial" charset="0"/>
              <a:cs typeface="Arial" charset="0"/>
            </a:endParaRPr>
          </a:p>
        </p:txBody>
      </p:sp>
      <p:sp>
        <p:nvSpPr>
          <p:cNvPr id="307205" name="TextBox 26"/>
          <p:cNvSpPr txBox="1">
            <a:spLocks noChangeArrowheads="1"/>
          </p:cNvSpPr>
          <p:nvPr/>
        </p:nvSpPr>
        <p:spPr bwMode="auto">
          <a:xfrm>
            <a:off x="1447800" y="45720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a:latin typeface="Arial" charset="0"/>
                <a:cs typeface="Arial" charset="0"/>
              </a:rPr>
              <a:t>Representative ions from 44 that were significantly different (2-way ANOVA FDR &lt;0.05) between 12 survivors and 12 deceased patients</a:t>
            </a:r>
          </a:p>
        </p:txBody>
      </p:sp>
      <p:sp>
        <p:nvSpPr>
          <p:cNvPr id="17" name="TextBox 18"/>
          <p:cNvSpPr txBox="1">
            <a:spLocks noChangeArrowheads="1"/>
          </p:cNvSpPr>
          <p:nvPr/>
        </p:nvSpPr>
        <p:spPr bwMode="auto">
          <a:xfrm>
            <a:off x="1524000" y="1600200"/>
            <a:ext cx="7315200"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smtClean="0">
                <a:latin typeface="Arial" charset="0"/>
                <a:cs typeface="Arial" charset="0"/>
              </a:rPr>
              <a:t>*High-resolution </a:t>
            </a:r>
            <a:r>
              <a:rPr lang="en-US" sz="1400" i="1" dirty="0" smtClean="0">
                <a:latin typeface="Arial" charset="0"/>
                <a:cs typeface="Arial" charset="0"/>
              </a:rPr>
              <a:t>m/z</a:t>
            </a:r>
            <a:r>
              <a:rPr lang="en-US" sz="1400" dirty="0" smtClean="0">
                <a:latin typeface="Arial" charset="0"/>
                <a:cs typeface="Arial" charset="0"/>
              </a:rPr>
              <a:t> did not match common ion forms of chemicals in </a:t>
            </a:r>
            <a:r>
              <a:rPr lang="en-US" sz="1400" dirty="0" err="1" smtClean="0">
                <a:latin typeface="Arial" charset="0"/>
                <a:cs typeface="Arial" charset="0"/>
              </a:rPr>
              <a:t>Metlin</a:t>
            </a:r>
            <a:r>
              <a:rPr lang="en-US" sz="1400" dirty="0" smtClean="0">
                <a:latin typeface="Arial" charset="0"/>
                <a:cs typeface="Arial" charset="0"/>
              </a:rPr>
              <a:t> database</a:t>
            </a:r>
            <a:endParaRPr lang="en-US" sz="1400" dirty="0">
              <a:latin typeface="Arial" charset="0"/>
              <a:cs typeface="Arial" charset="0"/>
            </a:endParaRPr>
          </a:p>
        </p:txBody>
      </p:sp>
    </p:spTree>
    <p:extLst>
      <p:ext uri="{BB962C8B-B14F-4D97-AF65-F5344CB8AC3E}">
        <p14:creationId xmlns:p14="http://schemas.microsoft.com/office/powerpoint/2010/main" val="11794140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TextBox 6"/>
          <p:cNvSpPr txBox="1">
            <a:spLocks noChangeArrowheads="1"/>
          </p:cNvSpPr>
          <p:nvPr/>
        </p:nvSpPr>
        <p:spPr bwMode="auto">
          <a:xfrm>
            <a:off x="1600200" y="304800"/>
            <a:ext cx="7010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000000"/>
                </a:solidFill>
                <a:latin typeface="Arial" charset="0"/>
                <a:cs typeface="Arial" charset="0"/>
              </a:rPr>
              <a:t>MWAS of age-related macular degeneration reveals environmental associations in humans</a:t>
            </a:r>
          </a:p>
        </p:txBody>
      </p:sp>
      <p:sp>
        <p:nvSpPr>
          <p:cNvPr id="96259" name="TextBox 17"/>
          <p:cNvSpPr txBox="1">
            <a:spLocks noChangeArrowheads="1"/>
          </p:cNvSpPr>
          <p:nvPr/>
        </p:nvSpPr>
        <p:spPr bwMode="auto">
          <a:xfrm>
            <a:off x="5222875" y="6519863"/>
            <a:ext cx="3921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dirty="0">
                <a:solidFill>
                  <a:srgbClr val="000000"/>
                </a:solidFill>
                <a:latin typeface="Arial" charset="0"/>
              </a:rPr>
              <a:t>Osborn et al PLOS ONE 8(8): e72737 </a:t>
            </a:r>
          </a:p>
        </p:txBody>
      </p:sp>
      <p:sp>
        <p:nvSpPr>
          <p:cNvPr id="96260" name="TextBox 17"/>
          <p:cNvSpPr txBox="1">
            <a:spLocks noChangeArrowheads="1"/>
          </p:cNvSpPr>
          <p:nvPr/>
        </p:nvSpPr>
        <p:spPr bwMode="auto">
          <a:xfrm>
            <a:off x="0" y="5867400"/>
            <a:ext cx="43053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u="sng">
                <a:solidFill>
                  <a:srgbClr val="000000"/>
                </a:solidFill>
                <a:latin typeface="Arial" charset="0"/>
                <a:cs typeface="Arial" charset="0"/>
              </a:rPr>
              <a:t>Database matches</a:t>
            </a:r>
          </a:p>
          <a:p>
            <a:pPr eaLnBrk="1" hangingPunct="1"/>
            <a:r>
              <a:rPr lang="en-US" sz="2000">
                <a:solidFill>
                  <a:srgbClr val="000000"/>
                </a:solidFill>
                <a:latin typeface="Arial" charset="0"/>
                <a:cs typeface="Arial" charset="0"/>
              </a:rPr>
              <a:t>308.857: pentachlorocyclohexanol</a:t>
            </a:r>
          </a:p>
          <a:p>
            <a:pPr eaLnBrk="1" hangingPunct="1"/>
            <a:r>
              <a:rPr lang="en-US" sz="2000">
                <a:solidFill>
                  <a:srgbClr val="000000"/>
                </a:solidFill>
                <a:latin typeface="Arial" charset="0"/>
                <a:cs typeface="Arial" charset="0"/>
              </a:rPr>
              <a:t>376.844: pentachlorodibenzodioxin</a:t>
            </a:r>
          </a:p>
        </p:txBody>
      </p:sp>
      <p:grpSp>
        <p:nvGrpSpPr>
          <p:cNvPr id="96261" name="Group 3"/>
          <p:cNvGrpSpPr>
            <a:grpSpLocks/>
          </p:cNvGrpSpPr>
          <p:nvPr/>
        </p:nvGrpSpPr>
        <p:grpSpPr bwMode="auto">
          <a:xfrm>
            <a:off x="1143000" y="1752600"/>
            <a:ext cx="7037388" cy="3967163"/>
            <a:chOff x="1366838" y="2057400"/>
            <a:chExt cx="7036982" cy="3967163"/>
          </a:xfrm>
        </p:grpSpPr>
        <p:sp>
          <p:nvSpPr>
            <p:cNvPr id="96263" name="TextBox 4"/>
            <p:cNvSpPr txBox="1">
              <a:spLocks noChangeArrowheads="1"/>
            </p:cNvSpPr>
            <p:nvPr/>
          </p:nvSpPr>
          <p:spPr bwMode="auto">
            <a:xfrm>
              <a:off x="4953000" y="5562600"/>
              <a:ext cx="757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i="1">
                  <a:solidFill>
                    <a:srgbClr val="000000"/>
                  </a:solidFill>
                  <a:latin typeface="Arial" charset="0"/>
                  <a:cs typeface="Arial" charset="0"/>
                </a:rPr>
                <a:t>m/z</a:t>
              </a:r>
            </a:p>
          </p:txBody>
        </p:sp>
        <p:sp>
          <p:nvSpPr>
            <p:cNvPr id="96264" name="TextBox 5"/>
            <p:cNvSpPr txBox="1">
              <a:spLocks noChangeArrowheads="1"/>
            </p:cNvSpPr>
            <p:nvPr/>
          </p:nvSpPr>
          <p:spPr bwMode="auto">
            <a:xfrm rot="-5400000">
              <a:off x="1090613" y="3452813"/>
              <a:ext cx="1014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rgbClr val="000000"/>
                  </a:solidFill>
                  <a:latin typeface="Arial" charset="0"/>
                  <a:cs typeface="Arial" charset="0"/>
                </a:rPr>
                <a:t>-log </a:t>
              </a:r>
              <a:r>
                <a:rPr lang="en-US" i="1">
                  <a:solidFill>
                    <a:srgbClr val="000000"/>
                  </a:solidFill>
                  <a:latin typeface="Arial" charset="0"/>
                  <a:cs typeface="Arial" charset="0"/>
                </a:rPr>
                <a:t>p</a:t>
              </a:r>
            </a:p>
          </p:txBody>
        </p:sp>
        <p:pic>
          <p:nvPicPr>
            <p:cNvPr id="96265" name="Picture 33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57400"/>
              <a:ext cx="6498820" cy="352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4360690" y="2646363"/>
              <a:ext cx="290496" cy="1666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6267" name="TextBox 11"/>
            <p:cNvSpPr txBox="1">
              <a:spLocks noChangeArrowheads="1"/>
            </p:cNvSpPr>
            <p:nvPr/>
          </p:nvSpPr>
          <p:spPr bwMode="auto">
            <a:xfrm>
              <a:off x="3581400" y="2209800"/>
              <a:ext cx="189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i="1">
                  <a:solidFill>
                    <a:srgbClr val="000000"/>
                  </a:solidFill>
                  <a:latin typeface="Arial" charset="0"/>
                  <a:cs typeface="Arial" charset="0"/>
                </a:rPr>
                <a:t>m/z</a:t>
              </a:r>
              <a:r>
                <a:rPr lang="en-US">
                  <a:solidFill>
                    <a:srgbClr val="000000"/>
                  </a:solidFill>
                  <a:latin typeface="Arial" charset="0"/>
                  <a:cs typeface="Arial" charset="0"/>
                </a:rPr>
                <a:t> 308.857</a:t>
              </a:r>
            </a:p>
          </p:txBody>
        </p:sp>
        <p:sp>
          <p:nvSpPr>
            <p:cNvPr id="96268" name="TextBox 12"/>
            <p:cNvSpPr txBox="1">
              <a:spLocks noChangeArrowheads="1"/>
            </p:cNvSpPr>
            <p:nvPr/>
          </p:nvSpPr>
          <p:spPr bwMode="auto">
            <a:xfrm>
              <a:off x="5943600" y="3124200"/>
              <a:ext cx="1878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i="1">
                  <a:solidFill>
                    <a:srgbClr val="000000"/>
                  </a:solidFill>
                  <a:latin typeface="Arial" charset="0"/>
                  <a:cs typeface="Arial" charset="0"/>
                </a:rPr>
                <a:t>m/z</a:t>
              </a:r>
              <a:r>
                <a:rPr lang="en-US">
                  <a:solidFill>
                    <a:srgbClr val="000000"/>
                  </a:solidFill>
                  <a:latin typeface="Arial" charset="0"/>
                  <a:cs typeface="Arial" charset="0"/>
                </a:rPr>
                <a:t> 376.845</a:t>
              </a:r>
            </a:p>
          </p:txBody>
        </p:sp>
        <p:cxnSp>
          <p:nvCxnSpPr>
            <p:cNvPr id="14" name="Straight Arrow Connector 13"/>
            <p:cNvCxnSpPr/>
            <p:nvPr/>
          </p:nvCxnSpPr>
          <p:spPr>
            <a:xfrm flipH="1">
              <a:off x="5108360" y="3352800"/>
              <a:ext cx="701635" cy="12652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046451" y="3144838"/>
              <a:ext cx="617502" cy="11525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6271" name="TextBox 15"/>
            <p:cNvSpPr txBox="1">
              <a:spLocks noChangeArrowheads="1"/>
            </p:cNvSpPr>
            <p:nvPr/>
          </p:nvSpPr>
          <p:spPr bwMode="auto">
            <a:xfrm>
              <a:off x="5638555" y="2590800"/>
              <a:ext cx="201442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i="1" u="sng">
                  <a:solidFill>
                    <a:srgbClr val="E46C0A"/>
                  </a:solidFill>
                  <a:latin typeface="Arial" charset="0"/>
                  <a:cs typeface="Arial" charset="0"/>
                </a:rPr>
                <a:t>m/z</a:t>
              </a:r>
              <a:r>
                <a:rPr lang="en-US" u="sng">
                  <a:solidFill>
                    <a:srgbClr val="E46C0A"/>
                  </a:solidFill>
                  <a:latin typeface="Arial" charset="0"/>
                  <a:cs typeface="Arial" charset="0"/>
                </a:rPr>
                <a:t> 353.103*</a:t>
              </a:r>
            </a:p>
          </p:txBody>
        </p:sp>
        <p:cxnSp>
          <p:nvCxnSpPr>
            <p:cNvPr id="3" name="Straight Connector 2"/>
            <p:cNvCxnSpPr/>
            <p:nvPr/>
          </p:nvCxnSpPr>
          <p:spPr>
            <a:xfrm>
              <a:off x="2590730" y="4572000"/>
              <a:ext cx="5409888" cy="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sp>
        <p:nvSpPr>
          <p:cNvPr id="96262" name="TextBox 20"/>
          <p:cNvSpPr txBox="1">
            <a:spLocks noChangeArrowheads="1"/>
          </p:cNvSpPr>
          <p:nvPr/>
        </p:nvSpPr>
        <p:spPr bwMode="auto">
          <a:xfrm>
            <a:off x="6019800" y="1371600"/>
            <a:ext cx="320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E46C0A"/>
                </a:solidFill>
                <a:latin typeface="Arial" charset="0"/>
                <a:cs typeface="Arial" charset="0"/>
              </a:rPr>
              <a:t>*Present &gt;50% of samples</a:t>
            </a:r>
          </a:p>
          <a:p>
            <a:pPr algn="ctr" eaLnBrk="1" hangingPunct="1"/>
            <a:r>
              <a:rPr lang="en-US" sz="2000">
                <a:solidFill>
                  <a:srgbClr val="E46C0A"/>
                </a:solidFill>
                <a:latin typeface="Arial" charset="0"/>
                <a:cs typeface="Arial" charset="0"/>
              </a:rPr>
              <a:t>Significant at q=0.05</a:t>
            </a:r>
          </a:p>
        </p:txBody>
      </p:sp>
    </p:spTree>
    <p:extLst>
      <p:ext uri="{BB962C8B-B14F-4D97-AF65-F5344CB8AC3E}">
        <p14:creationId xmlns:p14="http://schemas.microsoft.com/office/powerpoint/2010/main" val="3618024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73300" y="1131332"/>
            <a:ext cx="4584700" cy="3429000"/>
          </a:xfrm>
          <a:prstGeom prst="rect">
            <a:avLst/>
          </a:prstGeom>
        </p:spPr>
      </p:pic>
      <p:cxnSp>
        <p:nvCxnSpPr>
          <p:cNvPr id="11" name="Straight Connector 10"/>
          <p:cNvCxnSpPr/>
          <p:nvPr/>
        </p:nvCxnSpPr>
        <p:spPr>
          <a:xfrm flipV="1">
            <a:off x="2820736" y="4371459"/>
            <a:ext cx="3890211" cy="6865"/>
          </a:xfrm>
          <a:prstGeom prst="line">
            <a:avLst/>
          </a:prstGeom>
          <a:ln w="19050" cmpd="sng">
            <a:solidFill>
              <a:schemeClr val="tx1"/>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487351" y="4378324"/>
            <a:ext cx="0" cy="54919"/>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4209546" y="4378324"/>
            <a:ext cx="0" cy="54919"/>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4931741" y="4378324"/>
            <a:ext cx="0" cy="54919"/>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653936" y="4378324"/>
            <a:ext cx="0" cy="54919"/>
          </a:xfrm>
          <a:prstGeom prst="line">
            <a:avLst/>
          </a:prstGeom>
          <a:ln w="190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6376131" y="4378324"/>
            <a:ext cx="0" cy="54919"/>
          </a:xfrm>
          <a:prstGeom prst="line">
            <a:avLst/>
          </a:prstGeom>
          <a:ln w="19050" cmpd="sng"/>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223847" y="4423972"/>
            <a:ext cx="527007"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1000</a:t>
            </a:r>
            <a:endParaRPr lang="en-US" sz="1200" b="1" dirty="0">
              <a:solidFill>
                <a:prstClr val="black"/>
              </a:solidFill>
              <a:latin typeface="Arial"/>
              <a:ea typeface="+mn-ea"/>
              <a:cs typeface="Arial"/>
            </a:endParaRPr>
          </a:p>
        </p:txBody>
      </p:sp>
      <p:sp>
        <p:nvSpPr>
          <p:cNvPr id="19" name="TextBox 18"/>
          <p:cNvSpPr txBox="1"/>
          <p:nvPr/>
        </p:nvSpPr>
        <p:spPr>
          <a:xfrm>
            <a:off x="3946160" y="4423972"/>
            <a:ext cx="527007"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2000</a:t>
            </a:r>
            <a:endParaRPr lang="en-US" sz="1200" b="1" dirty="0">
              <a:solidFill>
                <a:prstClr val="black"/>
              </a:solidFill>
              <a:latin typeface="Arial"/>
              <a:ea typeface="+mn-ea"/>
              <a:cs typeface="Arial"/>
            </a:endParaRPr>
          </a:p>
        </p:txBody>
      </p:sp>
      <p:sp>
        <p:nvSpPr>
          <p:cNvPr id="20" name="TextBox 19"/>
          <p:cNvSpPr txBox="1"/>
          <p:nvPr/>
        </p:nvSpPr>
        <p:spPr>
          <a:xfrm>
            <a:off x="4668473" y="4423972"/>
            <a:ext cx="527007"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3000</a:t>
            </a:r>
            <a:endParaRPr lang="en-US" sz="1200" b="1" dirty="0">
              <a:solidFill>
                <a:prstClr val="black"/>
              </a:solidFill>
              <a:latin typeface="Arial"/>
              <a:ea typeface="+mn-ea"/>
              <a:cs typeface="Arial"/>
            </a:endParaRPr>
          </a:p>
        </p:txBody>
      </p:sp>
      <p:sp>
        <p:nvSpPr>
          <p:cNvPr id="21" name="TextBox 20"/>
          <p:cNvSpPr txBox="1"/>
          <p:nvPr/>
        </p:nvSpPr>
        <p:spPr>
          <a:xfrm>
            <a:off x="5390786" y="4423972"/>
            <a:ext cx="527007"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4000</a:t>
            </a:r>
            <a:endParaRPr lang="en-US" sz="1200" b="1" dirty="0">
              <a:solidFill>
                <a:prstClr val="black"/>
              </a:solidFill>
              <a:latin typeface="Arial"/>
              <a:ea typeface="+mn-ea"/>
              <a:cs typeface="Arial"/>
            </a:endParaRPr>
          </a:p>
        </p:txBody>
      </p:sp>
      <p:sp>
        <p:nvSpPr>
          <p:cNvPr id="22" name="TextBox 21"/>
          <p:cNvSpPr txBox="1"/>
          <p:nvPr/>
        </p:nvSpPr>
        <p:spPr>
          <a:xfrm>
            <a:off x="6113100" y="4423972"/>
            <a:ext cx="527007"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5000</a:t>
            </a:r>
            <a:endParaRPr lang="en-US" sz="1200" b="1" dirty="0">
              <a:solidFill>
                <a:prstClr val="black"/>
              </a:solidFill>
              <a:latin typeface="Arial"/>
              <a:ea typeface="+mn-ea"/>
              <a:cs typeface="Arial"/>
            </a:endParaRPr>
          </a:p>
        </p:txBody>
      </p:sp>
      <p:sp>
        <p:nvSpPr>
          <p:cNvPr id="23" name="TextBox 22"/>
          <p:cNvSpPr txBox="1"/>
          <p:nvPr/>
        </p:nvSpPr>
        <p:spPr>
          <a:xfrm>
            <a:off x="3572588" y="4729802"/>
            <a:ext cx="2544286" cy="307777"/>
          </a:xfrm>
          <a:prstGeom prst="rect">
            <a:avLst/>
          </a:prstGeom>
          <a:noFill/>
        </p:spPr>
        <p:txBody>
          <a:bodyPr wrap="none" rtlCol="0">
            <a:spAutoFit/>
          </a:bodyPr>
          <a:lstStyle/>
          <a:p>
            <a:pPr defTabSz="457200" fontAlgn="auto">
              <a:spcBef>
                <a:spcPts val="0"/>
              </a:spcBef>
              <a:spcAft>
                <a:spcPts val="0"/>
              </a:spcAft>
            </a:pPr>
            <a:r>
              <a:rPr lang="en-US" sz="1400" b="1" dirty="0" smtClean="0">
                <a:solidFill>
                  <a:prstClr val="black"/>
                </a:solidFill>
                <a:latin typeface="Arial"/>
                <a:ea typeface="+mn-ea"/>
                <a:cs typeface="Arial"/>
              </a:rPr>
              <a:t>Ordered metabolite number</a:t>
            </a:r>
            <a:endParaRPr lang="en-US" sz="1400" b="1" dirty="0">
              <a:solidFill>
                <a:prstClr val="black"/>
              </a:solidFill>
              <a:latin typeface="Arial"/>
              <a:ea typeface="+mn-ea"/>
              <a:cs typeface="Arial"/>
            </a:endParaRPr>
          </a:p>
        </p:txBody>
      </p:sp>
      <p:sp>
        <p:nvSpPr>
          <p:cNvPr id="24" name="TextBox 23"/>
          <p:cNvSpPr txBox="1"/>
          <p:nvPr/>
        </p:nvSpPr>
        <p:spPr>
          <a:xfrm rot="16200000">
            <a:off x="939838" y="2712017"/>
            <a:ext cx="2339628" cy="307777"/>
          </a:xfrm>
          <a:prstGeom prst="rect">
            <a:avLst/>
          </a:prstGeom>
          <a:noFill/>
        </p:spPr>
        <p:txBody>
          <a:bodyPr wrap="none" rtlCol="0">
            <a:spAutoFit/>
          </a:bodyPr>
          <a:lstStyle/>
          <a:p>
            <a:pPr defTabSz="457200" fontAlgn="auto">
              <a:spcBef>
                <a:spcPts val="0"/>
              </a:spcBef>
              <a:spcAft>
                <a:spcPts val="0"/>
              </a:spcAft>
            </a:pPr>
            <a:r>
              <a:rPr lang="en-US" sz="1400" b="1" dirty="0" smtClean="0">
                <a:solidFill>
                  <a:prstClr val="black"/>
                </a:solidFill>
                <a:latin typeface="Arial"/>
                <a:ea typeface="+mn-ea"/>
                <a:cs typeface="Arial"/>
              </a:rPr>
              <a:t>Pearson R for </a:t>
            </a:r>
            <a:r>
              <a:rPr lang="en-US" sz="1400" b="1" dirty="0" smtClean="0">
                <a:solidFill>
                  <a:prstClr val="black"/>
                </a:solidFill>
                <a:latin typeface="Arial"/>
                <a:ea typeface="+mn-ea"/>
                <a:cs typeface="Arial"/>
              </a:rPr>
              <a:t>correlation</a:t>
            </a:r>
            <a:endParaRPr lang="en-US" sz="1400" b="1" dirty="0">
              <a:solidFill>
                <a:prstClr val="black"/>
              </a:solidFill>
              <a:latin typeface="Arial"/>
              <a:ea typeface="+mn-ea"/>
              <a:cs typeface="Arial"/>
            </a:endParaRPr>
          </a:p>
        </p:txBody>
      </p:sp>
      <p:cxnSp>
        <p:nvCxnSpPr>
          <p:cNvPr id="25" name="Straight Connector 24"/>
          <p:cNvCxnSpPr/>
          <p:nvPr/>
        </p:nvCxnSpPr>
        <p:spPr>
          <a:xfrm flipV="1">
            <a:off x="2828971" y="3514704"/>
            <a:ext cx="3890211" cy="6865"/>
          </a:xfrm>
          <a:prstGeom prst="line">
            <a:avLst/>
          </a:prstGeom>
          <a:ln w="19050" cmpd="sng">
            <a:solidFill>
              <a:schemeClr val="tx1"/>
            </a:solidFill>
            <a:prstDash val="lgDashDotDot"/>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2837206" y="2486324"/>
            <a:ext cx="3890211" cy="6865"/>
          </a:xfrm>
          <a:prstGeom prst="line">
            <a:avLst/>
          </a:prstGeom>
          <a:ln w="19050" cmpd="sng">
            <a:solidFill>
              <a:schemeClr val="tx1"/>
            </a:solidFill>
            <a:prstDash val="lgDashDotDot"/>
          </a:ln>
        </p:spPr>
        <p:style>
          <a:lnRef idx="1">
            <a:schemeClr val="dk1"/>
          </a:lnRef>
          <a:fillRef idx="0">
            <a:schemeClr val="dk1"/>
          </a:fillRef>
          <a:effectRef idx="0">
            <a:schemeClr val="dk1"/>
          </a:effectRef>
          <a:fontRef idx="minor">
            <a:schemeClr val="tx1"/>
          </a:fontRef>
        </p:style>
      </p:cxnSp>
      <p:grpSp>
        <p:nvGrpSpPr>
          <p:cNvPr id="36" name="Group 35"/>
          <p:cNvGrpSpPr/>
          <p:nvPr/>
        </p:nvGrpSpPr>
        <p:grpSpPr>
          <a:xfrm>
            <a:off x="3059545" y="1862040"/>
            <a:ext cx="3511996" cy="1723891"/>
            <a:chOff x="3059545" y="2124364"/>
            <a:chExt cx="3511996" cy="2557915"/>
          </a:xfrm>
        </p:grpSpPr>
        <p:cxnSp>
          <p:nvCxnSpPr>
            <p:cNvPr id="30" name="Straight Connector 29"/>
            <p:cNvCxnSpPr/>
            <p:nvPr/>
          </p:nvCxnSpPr>
          <p:spPr>
            <a:xfrm flipH="1" flipV="1">
              <a:off x="3059545" y="2124364"/>
              <a:ext cx="11546" cy="2509420"/>
            </a:xfrm>
            <a:prstGeom prst="line">
              <a:avLst/>
            </a:prstGeom>
            <a:ln w="12700" cmpd="sng">
              <a:prstDash val="dash"/>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flipH="1" flipV="1">
              <a:off x="6559995" y="2172859"/>
              <a:ext cx="11546" cy="2509420"/>
            </a:xfrm>
            <a:prstGeom prst="line">
              <a:avLst/>
            </a:prstGeom>
            <a:ln w="12700" cmpd="sng">
              <a:prstDash val="dash"/>
            </a:ln>
          </p:spPr>
          <p:style>
            <a:lnRef idx="1">
              <a:schemeClr val="dk1"/>
            </a:lnRef>
            <a:fillRef idx="0">
              <a:schemeClr val="dk1"/>
            </a:fillRef>
            <a:effectRef idx="0">
              <a:schemeClr val="dk1"/>
            </a:effectRef>
            <a:fontRef idx="minor">
              <a:schemeClr val="tx1"/>
            </a:fontRef>
          </p:style>
        </p:cxnSp>
      </p:grpSp>
      <p:sp>
        <p:nvSpPr>
          <p:cNvPr id="32" name="TextBox 31"/>
          <p:cNvSpPr txBox="1"/>
          <p:nvPr/>
        </p:nvSpPr>
        <p:spPr>
          <a:xfrm>
            <a:off x="6851531" y="2324734"/>
            <a:ext cx="599593"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R=0.3</a:t>
            </a:r>
            <a:endParaRPr lang="en-US" sz="1200" b="1" dirty="0">
              <a:solidFill>
                <a:prstClr val="black"/>
              </a:solidFill>
              <a:latin typeface="Arial"/>
              <a:ea typeface="+mn-ea"/>
              <a:cs typeface="Arial"/>
            </a:endParaRPr>
          </a:p>
        </p:txBody>
      </p:sp>
      <p:sp>
        <p:nvSpPr>
          <p:cNvPr id="33" name="TextBox 32"/>
          <p:cNvSpPr txBox="1"/>
          <p:nvPr/>
        </p:nvSpPr>
        <p:spPr>
          <a:xfrm>
            <a:off x="6858000" y="3376204"/>
            <a:ext cx="650839"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R=-0.3</a:t>
            </a:r>
            <a:endParaRPr lang="en-US" sz="1200" b="1" dirty="0">
              <a:solidFill>
                <a:prstClr val="black"/>
              </a:solidFill>
              <a:latin typeface="Arial"/>
              <a:ea typeface="+mn-ea"/>
              <a:cs typeface="Arial"/>
            </a:endParaRPr>
          </a:p>
        </p:txBody>
      </p:sp>
      <p:sp>
        <p:nvSpPr>
          <p:cNvPr id="34" name="TextBox 33"/>
          <p:cNvSpPr txBox="1"/>
          <p:nvPr/>
        </p:nvSpPr>
        <p:spPr>
          <a:xfrm>
            <a:off x="2945483" y="1585040"/>
            <a:ext cx="668046"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p=</a:t>
            </a:r>
            <a:r>
              <a:rPr lang="en-US" sz="1200" b="1" dirty="0" smtClean="0">
                <a:solidFill>
                  <a:prstClr val="black"/>
                </a:solidFill>
                <a:latin typeface="Arial"/>
                <a:ea typeface="+mn-ea"/>
                <a:cs typeface="Arial"/>
              </a:rPr>
              <a:t>0.05</a:t>
            </a:r>
            <a:endParaRPr lang="en-US" sz="1200" b="1" dirty="0">
              <a:solidFill>
                <a:prstClr val="black"/>
              </a:solidFill>
              <a:latin typeface="Arial"/>
              <a:ea typeface="+mn-ea"/>
              <a:cs typeface="Arial"/>
            </a:endParaRPr>
          </a:p>
        </p:txBody>
      </p:sp>
      <p:sp>
        <p:nvSpPr>
          <p:cNvPr id="35" name="TextBox 34"/>
          <p:cNvSpPr txBox="1"/>
          <p:nvPr/>
        </p:nvSpPr>
        <p:spPr>
          <a:xfrm>
            <a:off x="6041252" y="1633535"/>
            <a:ext cx="668046"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p=</a:t>
            </a:r>
            <a:r>
              <a:rPr lang="en-US" sz="1200" b="1" dirty="0" smtClean="0">
                <a:solidFill>
                  <a:prstClr val="black"/>
                </a:solidFill>
                <a:latin typeface="Arial"/>
                <a:ea typeface="+mn-ea"/>
                <a:cs typeface="Arial"/>
              </a:rPr>
              <a:t>0.05</a:t>
            </a:r>
            <a:endParaRPr lang="en-US" sz="1200" b="1" dirty="0">
              <a:solidFill>
                <a:prstClr val="black"/>
              </a:solidFill>
              <a:latin typeface="Arial"/>
              <a:ea typeface="+mn-ea"/>
              <a:cs typeface="Arial"/>
            </a:endParaRPr>
          </a:p>
        </p:txBody>
      </p:sp>
      <p:cxnSp>
        <p:nvCxnSpPr>
          <p:cNvPr id="38" name="Straight Connector 37"/>
          <p:cNvCxnSpPr/>
          <p:nvPr/>
        </p:nvCxnSpPr>
        <p:spPr>
          <a:xfrm flipH="1" flipV="1">
            <a:off x="2888685" y="2129890"/>
            <a:ext cx="12333" cy="1757206"/>
          </a:xfrm>
          <a:prstGeom prst="line">
            <a:avLst/>
          </a:prstGeom>
          <a:ln w="19050" cmpd="sng">
            <a:prstDash val="dot"/>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flipV="1">
            <a:off x="6639319" y="2163848"/>
            <a:ext cx="12333" cy="1757206"/>
          </a:xfrm>
          <a:prstGeom prst="line">
            <a:avLst/>
          </a:prstGeom>
          <a:ln w="19050" cmpd="sng">
            <a:prstDash val="dot"/>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2761390" y="3806281"/>
            <a:ext cx="582461"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q</a:t>
            </a:r>
            <a:r>
              <a:rPr lang="en-US" sz="1200" b="1" dirty="0" smtClean="0">
                <a:solidFill>
                  <a:prstClr val="black"/>
                </a:solidFill>
                <a:latin typeface="Arial"/>
                <a:ea typeface="+mn-ea"/>
                <a:cs typeface="Arial"/>
              </a:rPr>
              <a:t>=0.2</a:t>
            </a:r>
            <a:endParaRPr lang="en-US" sz="1200" b="1" dirty="0">
              <a:solidFill>
                <a:prstClr val="black"/>
              </a:solidFill>
              <a:latin typeface="Arial"/>
              <a:ea typeface="+mn-ea"/>
              <a:cs typeface="Arial"/>
            </a:endParaRPr>
          </a:p>
        </p:txBody>
      </p:sp>
      <p:sp>
        <p:nvSpPr>
          <p:cNvPr id="41" name="TextBox 40"/>
          <p:cNvSpPr txBox="1"/>
          <p:nvPr/>
        </p:nvSpPr>
        <p:spPr>
          <a:xfrm>
            <a:off x="6195398" y="3872450"/>
            <a:ext cx="582461" cy="276999"/>
          </a:xfrm>
          <a:prstGeom prst="rect">
            <a:avLst/>
          </a:prstGeom>
          <a:noFill/>
        </p:spPr>
        <p:txBody>
          <a:bodyPr wrap="none" rtlCol="0">
            <a:spAutoFit/>
          </a:bodyPr>
          <a:lstStyle/>
          <a:p>
            <a:pPr defTabSz="457200" fontAlgn="auto">
              <a:spcBef>
                <a:spcPts val="0"/>
              </a:spcBef>
              <a:spcAft>
                <a:spcPts val="0"/>
              </a:spcAft>
            </a:pPr>
            <a:r>
              <a:rPr lang="en-US" sz="1200" b="1" dirty="0" smtClean="0">
                <a:solidFill>
                  <a:prstClr val="black"/>
                </a:solidFill>
                <a:latin typeface="Arial"/>
                <a:ea typeface="+mn-ea"/>
                <a:cs typeface="Arial"/>
              </a:rPr>
              <a:t>q=</a:t>
            </a:r>
            <a:r>
              <a:rPr lang="en-US" sz="1200" b="1" dirty="0" smtClean="0">
                <a:solidFill>
                  <a:prstClr val="black"/>
                </a:solidFill>
                <a:latin typeface="Arial"/>
                <a:ea typeface="+mn-ea"/>
                <a:cs typeface="Arial"/>
              </a:rPr>
              <a:t>0.2</a:t>
            </a:r>
            <a:endParaRPr lang="en-US" sz="1200" b="1" dirty="0">
              <a:solidFill>
                <a:prstClr val="black"/>
              </a:solidFill>
              <a:latin typeface="Arial"/>
              <a:ea typeface="+mn-ea"/>
              <a:cs typeface="Arial"/>
            </a:endParaRPr>
          </a:p>
        </p:txBody>
      </p:sp>
      <p:sp>
        <p:nvSpPr>
          <p:cNvPr id="29" name="TextBox 28"/>
          <p:cNvSpPr txBox="1"/>
          <p:nvPr/>
        </p:nvSpPr>
        <p:spPr>
          <a:xfrm>
            <a:off x="483972" y="304800"/>
            <a:ext cx="8456161" cy="400110"/>
          </a:xfrm>
          <a:prstGeom prst="rect">
            <a:avLst/>
          </a:prstGeom>
          <a:noFill/>
        </p:spPr>
        <p:txBody>
          <a:bodyPr wrap="none" rtlCol="0">
            <a:spAutoFit/>
          </a:bodyPr>
          <a:lstStyle/>
          <a:p>
            <a:pPr algn="ctr" defTabSz="457200" fontAlgn="auto">
              <a:spcBef>
                <a:spcPts val="0"/>
              </a:spcBef>
              <a:spcAft>
                <a:spcPts val="0"/>
              </a:spcAft>
            </a:pPr>
            <a:r>
              <a:rPr lang="en-US" sz="2000" b="1" dirty="0" smtClean="0">
                <a:solidFill>
                  <a:prstClr val="black"/>
                </a:solidFill>
                <a:latin typeface="Arial"/>
                <a:ea typeface="+mn-ea"/>
                <a:cs typeface="Arial"/>
              </a:rPr>
              <a:t>Cascade Plot:  Non-specific correlations exist in metabolomics data</a:t>
            </a:r>
            <a:endParaRPr lang="en-US" sz="2000" b="1" dirty="0">
              <a:solidFill>
                <a:prstClr val="black"/>
              </a:solidFill>
              <a:latin typeface="Arial"/>
              <a:ea typeface="+mn-ea"/>
              <a:cs typeface="Arial"/>
            </a:endParaRPr>
          </a:p>
        </p:txBody>
      </p:sp>
      <p:sp>
        <p:nvSpPr>
          <p:cNvPr id="37" name="TextBox 36"/>
          <p:cNvSpPr txBox="1"/>
          <p:nvPr/>
        </p:nvSpPr>
        <p:spPr>
          <a:xfrm>
            <a:off x="1080111" y="762000"/>
            <a:ext cx="7164642" cy="369332"/>
          </a:xfrm>
          <a:prstGeom prst="rect">
            <a:avLst/>
          </a:prstGeom>
          <a:noFill/>
        </p:spPr>
        <p:txBody>
          <a:bodyPr wrap="none" rtlCol="0">
            <a:spAutoFit/>
          </a:bodyPr>
          <a:lstStyle/>
          <a:p>
            <a:pPr algn="ctr" defTabSz="457200" fontAlgn="auto">
              <a:spcBef>
                <a:spcPts val="0"/>
              </a:spcBef>
              <a:spcAft>
                <a:spcPts val="0"/>
              </a:spcAft>
            </a:pPr>
            <a:r>
              <a:rPr lang="en-US" sz="1800" dirty="0" smtClean="0">
                <a:solidFill>
                  <a:prstClr val="black"/>
                </a:solidFill>
                <a:latin typeface="Arial"/>
                <a:ea typeface="+mn-ea"/>
                <a:cs typeface="Arial"/>
              </a:rPr>
              <a:t>Correlation of one metabolite with all others, ordered according to R  </a:t>
            </a:r>
            <a:endParaRPr lang="en-US" sz="1800" dirty="0">
              <a:solidFill>
                <a:prstClr val="black"/>
              </a:solidFill>
              <a:latin typeface="Arial"/>
              <a:ea typeface="+mn-ea"/>
              <a:cs typeface="Arial"/>
            </a:endParaRPr>
          </a:p>
        </p:txBody>
      </p:sp>
      <p:sp>
        <p:nvSpPr>
          <p:cNvPr id="42" name="TextBox 41"/>
          <p:cNvSpPr txBox="1"/>
          <p:nvPr/>
        </p:nvSpPr>
        <p:spPr>
          <a:xfrm>
            <a:off x="256070" y="5246132"/>
            <a:ext cx="8481332" cy="646331"/>
          </a:xfrm>
          <a:prstGeom prst="rect">
            <a:avLst/>
          </a:prstGeom>
          <a:noFill/>
        </p:spPr>
        <p:txBody>
          <a:bodyPr wrap="none" rtlCol="0">
            <a:spAutoFit/>
          </a:bodyPr>
          <a:lstStyle/>
          <a:p>
            <a:pPr algn="ctr" defTabSz="457200" fontAlgn="auto">
              <a:spcBef>
                <a:spcPts val="0"/>
              </a:spcBef>
              <a:spcAft>
                <a:spcPts val="0"/>
              </a:spcAft>
            </a:pPr>
            <a:r>
              <a:rPr lang="en-US" sz="1800" dirty="0" smtClean="0">
                <a:solidFill>
                  <a:prstClr val="black"/>
                </a:solidFill>
                <a:latin typeface="Arial"/>
                <a:ea typeface="+mn-ea"/>
                <a:cs typeface="Arial"/>
              </a:rPr>
              <a:t>Probably reflects analytic effects </a:t>
            </a:r>
            <a:r>
              <a:rPr lang="en-US" sz="1800" dirty="0">
                <a:solidFill>
                  <a:prstClr val="black"/>
                </a:solidFill>
                <a:latin typeface="Arial"/>
                <a:ea typeface="+mn-ea"/>
                <a:cs typeface="Arial"/>
              </a:rPr>
              <a:t>(</a:t>
            </a:r>
            <a:r>
              <a:rPr lang="en-US" sz="1800" dirty="0" smtClean="0">
                <a:solidFill>
                  <a:prstClr val="black"/>
                </a:solidFill>
                <a:latin typeface="Arial"/>
                <a:ea typeface="+mn-ea"/>
                <a:cs typeface="Arial"/>
              </a:rPr>
              <a:t>sample collection, transfer, extraction, injection) </a:t>
            </a:r>
          </a:p>
          <a:p>
            <a:pPr algn="ctr" defTabSz="457200" fontAlgn="auto">
              <a:spcBef>
                <a:spcPts val="0"/>
              </a:spcBef>
              <a:spcAft>
                <a:spcPts val="0"/>
              </a:spcAft>
            </a:pPr>
            <a:r>
              <a:rPr lang="en-US" sz="1800" dirty="0">
                <a:solidFill>
                  <a:prstClr val="black"/>
                </a:solidFill>
                <a:latin typeface="Arial"/>
                <a:ea typeface="+mn-ea"/>
                <a:cs typeface="Arial"/>
              </a:rPr>
              <a:t>a</a:t>
            </a:r>
            <a:r>
              <a:rPr lang="en-US" sz="1800" dirty="0" smtClean="0">
                <a:solidFill>
                  <a:prstClr val="black"/>
                </a:solidFill>
                <a:latin typeface="Arial"/>
                <a:ea typeface="+mn-ea"/>
                <a:cs typeface="Arial"/>
              </a:rPr>
              <a:t>nd </a:t>
            </a:r>
            <a:r>
              <a:rPr lang="en-US" sz="1800" dirty="0" smtClean="0">
                <a:solidFill>
                  <a:prstClr val="black"/>
                </a:solidFill>
                <a:latin typeface="Arial"/>
                <a:ea typeface="+mn-ea"/>
                <a:cs typeface="Arial"/>
              </a:rPr>
              <a:t>biologic effects (intestinal absorption, renal function, liver function, hydration) </a:t>
            </a:r>
            <a:endParaRPr lang="en-US" sz="1800" dirty="0">
              <a:solidFill>
                <a:prstClr val="black"/>
              </a:solidFill>
              <a:latin typeface="Arial"/>
              <a:ea typeface="+mn-ea"/>
              <a:cs typeface="Arial"/>
            </a:endParaRPr>
          </a:p>
        </p:txBody>
      </p:sp>
      <p:sp>
        <p:nvSpPr>
          <p:cNvPr id="43" name="TextBox 42"/>
          <p:cNvSpPr txBox="1"/>
          <p:nvPr/>
        </p:nvSpPr>
        <p:spPr>
          <a:xfrm>
            <a:off x="462330" y="5983069"/>
            <a:ext cx="7995870" cy="646331"/>
          </a:xfrm>
          <a:prstGeom prst="rect">
            <a:avLst/>
          </a:prstGeom>
          <a:noFill/>
        </p:spPr>
        <p:txBody>
          <a:bodyPr wrap="square" rtlCol="0">
            <a:spAutoFit/>
          </a:bodyPr>
          <a:lstStyle/>
          <a:p>
            <a:pPr algn="ctr" defTabSz="457200" fontAlgn="auto">
              <a:spcBef>
                <a:spcPts val="0"/>
              </a:spcBef>
              <a:spcAft>
                <a:spcPts val="0"/>
              </a:spcAft>
            </a:pPr>
            <a:r>
              <a:rPr lang="en-US" sz="1800" b="1" dirty="0" smtClean="0">
                <a:solidFill>
                  <a:prstClr val="black"/>
                </a:solidFill>
                <a:latin typeface="Arial"/>
                <a:ea typeface="+mn-ea"/>
                <a:cs typeface="Arial"/>
              </a:rPr>
              <a:t>Data f</a:t>
            </a:r>
            <a:r>
              <a:rPr lang="en-US" sz="1800" b="1" dirty="0" smtClean="0">
                <a:solidFill>
                  <a:prstClr val="black"/>
                </a:solidFill>
                <a:latin typeface="Arial"/>
                <a:ea typeface="+mn-ea"/>
                <a:cs typeface="Arial"/>
              </a:rPr>
              <a:t>iltration to reduce this non-specific effect decreases statistical penalty of multiple comparisons</a:t>
            </a:r>
            <a:endParaRPr lang="en-US" sz="1800" b="1" dirty="0">
              <a:solidFill>
                <a:prstClr val="black"/>
              </a:solidFill>
              <a:latin typeface="Arial"/>
              <a:ea typeface="+mn-ea"/>
              <a:cs typeface="Arial"/>
            </a:endParaRPr>
          </a:p>
        </p:txBody>
      </p:sp>
    </p:spTree>
    <p:extLst>
      <p:ext uri="{BB962C8B-B14F-4D97-AF65-F5344CB8AC3E}">
        <p14:creationId xmlns:p14="http://schemas.microsoft.com/office/powerpoint/2010/main" val="37914041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304800"/>
            <a:ext cx="8229600" cy="990600"/>
          </a:xfrm>
          <a:prstGeom prst="rect">
            <a:avLst/>
          </a:prstGeom>
        </p:spPr>
        <p:txBody>
          <a:bodyPr anchor="ctr">
            <a:normAutofit fontScale="90000"/>
          </a:bodyPr>
          <a:lstStyle/>
          <a:p>
            <a:pPr algn="ctr" defTabSz="457200" fontAlgn="auto">
              <a:spcAft>
                <a:spcPts val="0"/>
              </a:spcAft>
              <a:defRPr/>
            </a:pPr>
            <a:r>
              <a:rPr lang="en-US" b="1" dirty="0">
                <a:solidFill>
                  <a:prstClr val="black"/>
                </a:solidFill>
                <a:latin typeface="Arial"/>
                <a:ea typeface="+mn-ea"/>
                <a:cs typeface="Arial"/>
              </a:rPr>
              <a:t>Manhattan plot</a:t>
            </a:r>
            <a:r>
              <a:rPr lang="en-US" dirty="0">
                <a:solidFill>
                  <a:prstClr val="black"/>
                </a:solidFill>
                <a:latin typeface="Arial"/>
                <a:ea typeface="+mn-ea"/>
                <a:cs typeface="Arial"/>
              </a:rPr>
              <a:t>: </a:t>
            </a:r>
            <a:r>
              <a:rPr lang="en-US" dirty="0" smtClean="0">
                <a:solidFill>
                  <a:prstClr val="black"/>
                </a:solidFill>
                <a:latin typeface="Arial"/>
                <a:ea typeface="+mn-ea"/>
                <a:cs typeface="Arial"/>
              </a:rPr>
              <a:t>y-axis </a:t>
            </a:r>
            <a:r>
              <a:rPr lang="en-US" dirty="0">
                <a:solidFill>
                  <a:prstClr val="black"/>
                </a:solidFill>
                <a:latin typeface="Arial"/>
                <a:ea typeface="+mn-ea"/>
                <a:cs typeface="Arial"/>
              </a:rPr>
              <a:t>represents the negative log</a:t>
            </a:r>
            <a:r>
              <a:rPr lang="en-US" baseline="-25000" dirty="0">
                <a:solidFill>
                  <a:prstClr val="black"/>
                </a:solidFill>
                <a:latin typeface="Arial"/>
                <a:ea typeface="+mn-ea"/>
                <a:cs typeface="Arial"/>
              </a:rPr>
              <a:t>10</a:t>
            </a:r>
            <a:r>
              <a:rPr lang="en-US" dirty="0">
                <a:solidFill>
                  <a:prstClr val="black"/>
                </a:solidFill>
                <a:latin typeface="Arial"/>
                <a:ea typeface="+mn-ea"/>
                <a:cs typeface="Arial"/>
              </a:rPr>
              <a:t> of </a:t>
            </a:r>
            <a:r>
              <a:rPr lang="en-US" i="1" dirty="0">
                <a:solidFill>
                  <a:prstClr val="black"/>
                </a:solidFill>
                <a:latin typeface="Arial"/>
                <a:ea typeface="+mn-ea"/>
                <a:cs typeface="Arial"/>
              </a:rPr>
              <a:t>p</a:t>
            </a:r>
            <a:r>
              <a:rPr lang="en-US" dirty="0">
                <a:solidFill>
                  <a:prstClr val="black"/>
                </a:solidFill>
                <a:latin typeface="Arial"/>
                <a:ea typeface="+mn-ea"/>
                <a:cs typeface="Arial"/>
              </a:rPr>
              <a:t>-value </a:t>
            </a:r>
          </a:p>
          <a:p>
            <a:pPr algn="ctr" defTabSz="457200" fontAlgn="auto">
              <a:spcAft>
                <a:spcPts val="0"/>
              </a:spcAft>
              <a:defRPr/>
            </a:pPr>
            <a:r>
              <a:rPr lang="en-US" dirty="0">
                <a:solidFill>
                  <a:prstClr val="black"/>
                </a:solidFill>
                <a:latin typeface="Arial"/>
                <a:ea typeface="+mn-ea"/>
                <a:cs typeface="Arial"/>
              </a:rPr>
              <a:t>(higher is better) and the x-axis represents the measured </a:t>
            </a:r>
            <a:r>
              <a:rPr lang="en-US" i="1" dirty="0">
                <a:solidFill>
                  <a:prstClr val="black"/>
                </a:solidFill>
                <a:latin typeface="Arial"/>
                <a:ea typeface="+mn-ea"/>
                <a:cs typeface="Arial"/>
              </a:rPr>
              <a:t>m/</a:t>
            </a:r>
            <a:r>
              <a:rPr lang="en-US" i="1" dirty="0" smtClean="0">
                <a:solidFill>
                  <a:prstClr val="black"/>
                </a:solidFill>
                <a:latin typeface="Arial"/>
                <a:ea typeface="+mn-ea"/>
                <a:cs typeface="Arial"/>
              </a:rPr>
              <a:t>z</a:t>
            </a:r>
            <a:r>
              <a:rPr lang="en-US" dirty="0">
                <a:solidFill>
                  <a:prstClr val="black"/>
                </a:solidFill>
                <a:latin typeface="Arial"/>
                <a:ea typeface="+mn-ea"/>
                <a:cs typeface="Arial"/>
              </a:rPr>
              <a:t>	</a:t>
            </a:r>
            <a:endParaRPr lang="en-US" sz="1200" dirty="0">
              <a:solidFill>
                <a:prstClr val="black"/>
              </a:solidFill>
              <a:latin typeface="Arial"/>
              <a:ea typeface="+mn-ea"/>
              <a:cs typeface="Arial"/>
            </a:endParaRPr>
          </a:p>
        </p:txBody>
      </p:sp>
      <p:sp>
        <p:nvSpPr>
          <p:cNvPr id="6" name="TextBox 5"/>
          <p:cNvSpPr txBox="1"/>
          <p:nvPr/>
        </p:nvSpPr>
        <p:spPr>
          <a:xfrm flipH="1">
            <a:off x="7620000" y="4800600"/>
            <a:ext cx="1404937" cy="369332"/>
          </a:xfrm>
          <a:prstGeom prst="rect">
            <a:avLst/>
          </a:prstGeom>
          <a:noFill/>
        </p:spPr>
        <p:txBody>
          <a:bodyPr>
            <a:spAutoFit/>
          </a:bodyPr>
          <a:lstStyle/>
          <a:p>
            <a:pPr defTabSz="457200" fontAlgn="auto">
              <a:spcBef>
                <a:spcPts val="0"/>
              </a:spcBef>
              <a:spcAft>
                <a:spcPts val="0"/>
              </a:spcAft>
              <a:defRPr/>
            </a:pPr>
            <a:r>
              <a:rPr lang="en-US" sz="1800" dirty="0">
                <a:solidFill>
                  <a:prstClr val="black"/>
                </a:solidFill>
                <a:latin typeface="Arial"/>
                <a:ea typeface="+mn-ea"/>
                <a:cs typeface="Arial"/>
              </a:rPr>
              <a:t>FDR </a:t>
            </a:r>
            <a:r>
              <a:rPr lang="en-US" sz="1800" dirty="0" smtClean="0">
                <a:solidFill>
                  <a:prstClr val="black"/>
                </a:solidFill>
                <a:latin typeface="Arial"/>
                <a:ea typeface="+mn-ea"/>
                <a:cs typeface="Arial"/>
              </a:rPr>
              <a:t>0.05</a:t>
            </a:r>
            <a:endParaRPr lang="en-US" sz="1800" dirty="0">
              <a:solidFill>
                <a:prstClr val="black"/>
              </a:solidFill>
              <a:latin typeface="Arial"/>
              <a:ea typeface="+mn-ea"/>
              <a:cs typeface="Arial"/>
            </a:endParaRPr>
          </a:p>
        </p:txBody>
      </p:sp>
      <p:pic>
        <p:nvPicPr>
          <p:cNvPr id="2" name="Picture 1"/>
          <p:cNvPicPr>
            <a:picLocks noChangeAspect="1"/>
          </p:cNvPicPr>
          <p:nvPr/>
        </p:nvPicPr>
        <p:blipFill>
          <a:blip r:embed="rId2"/>
          <a:stretch>
            <a:fillRect/>
          </a:stretch>
        </p:blipFill>
        <p:spPr>
          <a:xfrm>
            <a:off x="914400" y="1447800"/>
            <a:ext cx="6790138" cy="4914900"/>
          </a:xfrm>
          <a:prstGeom prst="rect">
            <a:avLst/>
          </a:prstGeom>
        </p:spPr>
      </p:pic>
      <p:sp>
        <p:nvSpPr>
          <p:cNvPr id="7" name="TextBox 17"/>
          <p:cNvSpPr txBox="1">
            <a:spLocks noChangeArrowheads="1"/>
          </p:cNvSpPr>
          <p:nvPr/>
        </p:nvSpPr>
        <p:spPr bwMode="auto">
          <a:xfrm>
            <a:off x="5222875" y="6519863"/>
            <a:ext cx="3921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dirty="0">
                <a:solidFill>
                  <a:srgbClr val="000000"/>
                </a:solidFill>
                <a:latin typeface="Arial" charset="0"/>
              </a:rPr>
              <a:t>Osborn et al PLOS ONE 8(8): e72737 </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438"/>
            <a:ext cx="7696200" cy="868362"/>
          </a:xfrm>
        </p:spPr>
        <p:txBody>
          <a:bodyPr rtlCol="0">
            <a:noAutofit/>
          </a:bodyPr>
          <a:lstStyle/>
          <a:p>
            <a:pPr eaLnBrk="1" fontAlgn="auto" hangingPunct="1">
              <a:spcAft>
                <a:spcPts val="0"/>
              </a:spcAft>
              <a:defRPr/>
            </a:pPr>
            <a:r>
              <a:rPr lang="en-US" sz="2000" dirty="0" smtClean="0">
                <a:latin typeface="Arial"/>
                <a:ea typeface="+mj-ea"/>
                <a:cs typeface="Arial"/>
              </a:rPr>
              <a:t>Hierarchical clustering using 45 samples (19 Control </a:t>
            </a:r>
            <a:r>
              <a:rPr lang="en-US" sz="2000" dirty="0" err="1" smtClean="0">
                <a:latin typeface="Arial"/>
                <a:ea typeface="+mj-ea"/>
                <a:cs typeface="Arial"/>
              </a:rPr>
              <a:t>vs</a:t>
            </a:r>
            <a:r>
              <a:rPr lang="en-US" sz="2000" dirty="0" smtClean="0">
                <a:latin typeface="Arial"/>
                <a:ea typeface="+mj-ea"/>
                <a:cs typeface="Arial"/>
              </a:rPr>
              <a:t> 26 AMD) and 16 differentially expressed metabolites</a:t>
            </a:r>
          </a:p>
        </p:txBody>
      </p:sp>
      <p:sp>
        <p:nvSpPr>
          <p:cNvPr id="3" name="TextBox 2"/>
          <p:cNvSpPr txBox="1"/>
          <p:nvPr/>
        </p:nvSpPr>
        <p:spPr>
          <a:xfrm>
            <a:off x="7391400" y="1905000"/>
            <a:ext cx="1192542" cy="523220"/>
          </a:xfrm>
          <a:prstGeom prst="rect">
            <a:avLst/>
          </a:prstGeom>
          <a:noFill/>
        </p:spPr>
        <p:txBody>
          <a:bodyPr wrap="none" rtlCol="0">
            <a:spAutoFit/>
          </a:bodyPr>
          <a:lstStyle/>
          <a:p>
            <a:r>
              <a:rPr lang="en-US" sz="1400" dirty="0" smtClean="0">
                <a:latin typeface="Arial"/>
                <a:cs typeface="Arial"/>
              </a:rPr>
              <a:t>Control: Red</a:t>
            </a:r>
          </a:p>
          <a:p>
            <a:r>
              <a:rPr lang="en-US" sz="1400" dirty="0" smtClean="0">
                <a:latin typeface="Arial"/>
                <a:cs typeface="Arial"/>
              </a:rPr>
              <a:t>AMD: Green</a:t>
            </a:r>
            <a:endParaRPr lang="en-US" sz="1400" dirty="0">
              <a:latin typeface="Arial"/>
              <a:cs typeface="Arial"/>
            </a:endParaRPr>
          </a:p>
        </p:txBody>
      </p:sp>
      <p:pic>
        <p:nvPicPr>
          <p:cNvPr id="4" name="Picture 3"/>
          <p:cNvPicPr>
            <a:picLocks noChangeAspect="1"/>
          </p:cNvPicPr>
          <p:nvPr/>
        </p:nvPicPr>
        <p:blipFill>
          <a:blip r:embed="rId2"/>
          <a:stretch>
            <a:fillRect/>
          </a:stretch>
        </p:blipFill>
        <p:spPr>
          <a:xfrm>
            <a:off x="1066800" y="1143000"/>
            <a:ext cx="6324600" cy="5181600"/>
          </a:xfrm>
          <a:prstGeom prst="rect">
            <a:avLst/>
          </a:prstGeom>
        </p:spPr>
      </p:pic>
      <p:sp>
        <p:nvSpPr>
          <p:cNvPr id="6" name="TextBox 17"/>
          <p:cNvSpPr txBox="1">
            <a:spLocks noChangeArrowheads="1"/>
          </p:cNvSpPr>
          <p:nvPr/>
        </p:nvSpPr>
        <p:spPr bwMode="auto">
          <a:xfrm>
            <a:off x="5222875" y="6519863"/>
            <a:ext cx="3921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dirty="0">
                <a:solidFill>
                  <a:srgbClr val="000000"/>
                </a:solidFill>
                <a:latin typeface="Arial" charset="0"/>
              </a:rPr>
              <a:t>Osborn et al PLOS ONE 8(8): e72737 </a:t>
            </a:r>
          </a:p>
        </p:txBody>
      </p:sp>
    </p:spTree>
    <p:extLst>
      <p:ext uri="{BB962C8B-B14F-4D97-AF65-F5344CB8AC3E}">
        <p14:creationId xmlns:p14="http://schemas.microsoft.com/office/powerpoint/2010/main" val="34736913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8897" name="Picture 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8" name="Text Box 7"/>
          <p:cNvSpPr txBox="1">
            <a:spLocks noChangeArrowheads="1"/>
          </p:cNvSpPr>
          <p:nvPr/>
        </p:nvSpPr>
        <p:spPr bwMode="auto">
          <a:xfrm>
            <a:off x="131763" y="5721350"/>
            <a:ext cx="1060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0000"/>
                </a:solidFill>
                <a:latin typeface="Times New Roman" charset="0"/>
              </a:rPr>
              <a:t>EMORY</a:t>
            </a:r>
          </a:p>
          <a:p>
            <a:pPr algn="ctr" eaLnBrk="1" hangingPunct="1"/>
            <a:r>
              <a:rPr lang="en-US" sz="700" b="1">
                <a:solidFill>
                  <a:srgbClr val="000000"/>
                </a:solidFill>
                <a:latin typeface="Times New Roman" charset="0"/>
              </a:rPr>
              <a:t>SCHOOL OF</a:t>
            </a:r>
          </a:p>
          <a:p>
            <a:pPr algn="ctr" eaLnBrk="1" hangingPunct="1"/>
            <a:r>
              <a:rPr lang="en-US" sz="900" b="1">
                <a:solidFill>
                  <a:srgbClr val="000000"/>
                </a:solidFill>
                <a:latin typeface="Times New Roman" charset="0"/>
              </a:rPr>
              <a:t>MEDICINE</a:t>
            </a:r>
          </a:p>
        </p:txBody>
      </p:sp>
      <p:pic>
        <p:nvPicPr>
          <p:cNvPr id="208899" name="Picture 12" descr="emory-logo"/>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2250" y="4927600"/>
            <a:ext cx="86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14765" y="10698"/>
            <a:ext cx="3634158" cy="1298379"/>
          </a:xfrm>
          <a:prstGeom prst="rect">
            <a:avLst/>
          </a:prstGeom>
          <a:gradFill flip="none" rotWithShape="1">
            <a:gsLst>
              <a:gs pos="1000">
                <a:srgbClr val="ADE5D8">
                  <a:alpha val="31000"/>
                </a:srgbClr>
              </a:gs>
              <a:gs pos="100000">
                <a:srgbClr val="ADE5D8">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Arial"/>
            </a:endParaRPr>
          </a:p>
        </p:txBody>
      </p:sp>
      <p:sp>
        <p:nvSpPr>
          <p:cNvPr id="10" name="Text Box 3"/>
          <p:cNvSpPr txBox="1">
            <a:spLocks noChangeArrowheads="1"/>
          </p:cNvSpPr>
          <p:nvPr/>
        </p:nvSpPr>
        <p:spPr bwMode="auto">
          <a:xfrm>
            <a:off x="2210910" y="555308"/>
            <a:ext cx="29143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cap="all" dirty="0" smtClean="0">
                <a:ln w="17780" cmpd="sng">
                  <a:solidFill>
                    <a:srgbClr val="FFFFFF"/>
                  </a:solidFill>
                  <a:prstDash val="solid"/>
                  <a:miter lim="800000"/>
                </a:ln>
                <a:solidFill>
                  <a:srgbClr val="254061"/>
                </a:solidFill>
                <a:latin typeface="Arial"/>
                <a:cs typeface="Arial"/>
              </a:rPr>
              <a:t>Clinical Biomarkers Laboratory</a:t>
            </a:r>
          </a:p>
        </p:txBody>
      </p:sp>
      <p:sp>
        <p:nvSpPr>
          <p:cNvPr id="11" name="Text Box 3"/>
          <p:cNvSpPr txBox="1">
            <a:spLocks noChangeArrowheads="1"/>
          </p:cNvSpPr>
          <p:nvPr/>
        </p:nvSpPr>
        <p:spPr bwMode="auto">
          <a:xfrm>
            <a:off x="2225510" y="86586"/>
            <a:ext cx="2838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400" b="1" cap="all" dirty="0" smtClean="0">
                <a:ln w="17780" cmpd="sng">
                  <a:solidFill>
                    <a:srgbClr val="FFFFFF"/>
                  </a:solidFill>
                  <a:prstDash val="solid"/>
                  <a:miter lim="800000"/>
                </a:ln>
                <a:solidFill>
                  <a:srgbClr val="254061"/>
                </a:solidFill>
                <a:latin typeface="Arial"/>
                <a:cs typeface="Arial"/>
              </a:rPr>
              <a:t>Emory University </a:t>
            </a:r>
          </a:p>
          <a:p>
            <a:pPr algn="ctr" eaLnBrk="1" hangingPunct="1">
              <a:defRPr/>
            </a:pPr>
            <a:r>
              <a:rPr lang="en-US" sz="1400" b="1" cap="all" dirty="0" smtClean="0">
                <a:ln w="17780" cmpd="sng">
                  <a:solidFill>
                    <a:srgbClr val="FFFFFF"/>
                  </a:solidFill>
                  <a:prstDash val="solid"/>
                  <a:miter lim="800000"/>
                </a:ln>
                <a:solidFill>
                  <a:srgbClr val="254061"/>
                </a:solidFill>
                <a:latin typeface="Arial"/>
                <a:cs typeface="Arial"/>
              </a:rPr>
              <a:t>Department of Medicine </a:t>
            </a:r>
          </a:p>
        </p:txBody>
      </p:sp>
      <p:sp>
        <p:nvSpPr>
          <p:cNvPr id="208906" name="Line 428"/>
          <p:cNvSpPr>
            <a:spLocks noChangeShapeType="1"/>
          </p:cNvSpPr>
          <p:nvPr/>
        </p:nvSpPr>
        <p:spPr bwMode="auto">
          <a:xfrm rot="5400000" flipV="1">
            <a:off x="4983956" y="650082"/>
            <a:ext cx="1306513" cy="6350"/>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08907" name="Line 428"/>
          <p:cNvSpPr>
            <a:spLocks noChangeShapeType="1"/>
          </p:cNvSpPr>
          <p:nvPr/>
        </p:nvSpPr>
        <p:spPr bwMode="auto">
          <a:xfrm rot="5400000" flipV="1">
            <a:off x="4922043" y="650082"/>
            <a:ext cx="1306513" cy="6350"/>
          </a:xfrm>
          <a:prstGeom prst="line">
            <a:avLst/>
          </a:prstGeom>
          <a:noFill/>
          <a:ln w="12700" cmpd="thinThick">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nvGrpSpPr>
          <p:cNvPr id="208908" name="Group 424"/>
          <p:cNvGrpSpPr>
            <a:grpSpLocks/>
          </p:cNvGrpSpPr>
          <p:nvPr/>
        </p:nvGrpSpPr>
        <p:grpSpPr bwMode="auto">
          <a:xfrm>
            <a:off x="1676400" y="1524000"/>
            <a:ext cx="7086600" cy="76200"/>
            <a:chOff x="363" y="706"/>
            <a:chExt cx="5001" cy="45"/>
          </a:xfrm>
        </p:grpSpPr>
        <p:grpSp>
          <p:nvGrpSpPr>
            <p:cNvPr id="208917" name="Group 425"/>
            <p:cNvGrpSpPr>
              <a:grpSpLocks/>
            </p:cNvGrpSpPr>
            <p:nvPr/>
          </p:nvGrpSpPr>
          <p:grpSpPr bwMode="auto">
            <a:xfrm>
              <a:off x="363" y="730"/>
              <a:ext cx="2945" cy="21"/>
              <a:chOff x="365" y="742"/>
              <a:chExt cx="2945" cy="21"/>
            </a:xfrm>
          </p:grpSpPr>
          <p:sp>
            <p:nvSpPr>
              <p:cNvPr id="208919"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08920"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sp>
          <p:nvSpPr>
            <p:cNvPr id="208918"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sp>
        <p:nvSpPr>
          <p:cNvPr id="208909" name="Line 423"/>
          <p:cNvSpPr>
            <a:spLocks noChangeShapeType="1"/>
          </p:cNvSpPr>
          <p:nvPr/>
        </p:nvSpPr>
        <p:spPr bwMode="auto">
          <a:xfrm>
            <a:off x="1524000" y="6245225"/>
            <a:ext cx="6432550" cy="3175"/>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08910" name="TextBox 1"/>
          <p:cNvSpPr txBox="1">
            <a:spLocks noChangeArrowheads="1"/>
          </p:cNvSpPr>
          <p:nvPr/>
        </p:nvSpPr>
        <p:spPr bwMode="auto">
          <a:xfrm>
            <a:off x="533400" y="1828800"/>
            <a:ext cx="807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u="sng">
                <a:solidFill>
                  <a:srgbClr val="000000"/>
                </a:solidFill>
                <a:latin typeface="Arial" charset="0"/>
                <a:cs typeface="Arial" charset="0"/>
              </a:rPr>
              <a:t>Key components of pathway analysis</a:t>
            </a:r>
          </a:p>
        </p:txBody>
      </p:sp>
      <p:sp>
        <p:nvSpPr>
          <p:cNvPr id="208911" name="TextBox 21"/>
          <p:cNvSpPr txBox="1">
            <a:spLocks noChangeArrowheads="1"/>
          </p:cNvSpPr>
          <p:nvPr/>
        </p:nvSpPr>
        <p:spPr bwMode="auto">
          <a:xfrm>
            <a:off x="1371600" y="2667000"/>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a:solidFill>
                  <a:srgbClr val="000000"/>
                </a:solidFill>
                <a:latin typeface="Arial" charset="0"/>
                <a:cs typeface="Arial" charset="0"/>
              </a:rPr>
              <a:t>Statistical testing: FDR</a:t>
            </a:r>
          </a:p>
        </p:txBody>
      </p:sp>
      <p:sp>
        <p:nvSpPr>
          <p:cNvPr id="208912" name="TextBox 22"/>
          <p:cNvSpPr txBox="1">
            <a:spLocks noChangeArrowheads="1"/>
          </p:cNvSpPr>
          <p:nvPr/>
        </p:nvSpPr>
        <p:spPr bwMode="auto">
          <a:xfrm>
            <a:off x="914400" y="3514725"/>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a:solidFill>
                  <a:srgbClr val="000000"/>
                </a:solidFill>
                <a:latin typeface="Arial" charset="0"/>
                <a:cs typeface="Arial" charset="0"/>
              </a:rPr>
              <a:t>Metabolite-metabolite Correlation Analyses</a:t>
            </a:r>
          </a:p>
        </p:txBody>
      </p:sp>
      <p:sp>
        <p:nvSpPr>
          <p:cNvPr id="208913" name="TextBox 23"/>
          <p:cNvSpPr txBox="1">
            <a:spLocks noChangeArrowheads="1"/>
          </p:cNvSpPr>
          <p:nvPr/>
        </p:nvSpPr>
        <p:spPr bwMode="auto">
          <a:xfrm>
            <a:off x="1447800" y="4343400"/>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a:solidFill>
                  <a:srgbClr val="000000"/>
                </a:solidFill>
                <a:latin typeface="Arial" charset="0"/>
                <a:cs typeface="Arial" charset="0"/>
              </a:rPr>
              <a:t>Online Databases/Resources</a:t>
            </a:r>
          </a:p>
        </p:txBody>
      </p:sp>
      <p:sp>
        <p:nvSpPr>
          <p:cNvPr id="208916" name="TextBox 23"/>
          <p:cNvSpPr txBox="1">
            <a:spLocks noChangeArrowheads="1"/>
          </p:cNvSpPr>
          <p:nvPr/>
        </p:nvSpPr>
        <p:spPr bwMode="auto">
          <a:xfrm>
            <a:off x="1447800" y="5191125"/>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a:solidFill>
                  <a:srgbClr val="000000"/>
                </a:solidFill>
                <a:latin typeface="Arial" charset="0"/>
                <a:cs typeface="Arial" charset="0"/>
              </a:rPr>
              <a:t>Cross-platform Studies</a:t>
            </a:r>
          </a:p>
        </p:txBody>
      </p:sp>
      <p:sp>
        <p:nvSpPr>
          <p:cNvPr id="24" name="Line 428"/>
          <p:cNvSpPr>
            <a:spLocks noChangeShapeType="1"/>
          </p:cNvSpPr>
          <p:nvPr/>
        </p:nvSpPr>
        <p:spPr bwMode="auto">
          <a:xfrm rot="5400000" flipV="1">
            <a:off x="4983956" y="650082"/>
            <a:ext cx="1306513" cy="6350"/>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nvGrpSpPr>
          <p:cNvPr id="25" name="Group 24"/>
          <p:cNvGrpSpPr/>
          <p:nvPr/>
        </p:nvGrpSpPr>
        <p:grpSpPr>
          <a:xfrm>
            <a:off x="5715000" y="0"/>
            <a:ext cx="3136900" cy="1241425"/>
            <a:chOff x="5715000" y="228600"/>
            <a:chExt cx="3136900" cy="1241425"/>
          </a:xfrm>
        </p:grpSpPr>
        <p:sp>
          <p:nvSpPr>
            <p:cNvPr id="26" name="Line 427"/>
            <p:cNvSpPr>
              <a:spLocks noChangeShapeType="1"/>
            </p:cNvSpPr>
            <p:nvPr/>
          </p:nvSpPr>
          <p:spPr bwMode="auto">
            <a:xfrm>
              <a:off x="6213475" y="685800"/>
              <a:ext cx="2208213" cy="20638"/>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srgbClr val="1F7C7B"/>
                </a:solidFill>
              </a:endParaRPr>
            </a:p>
          </p:txBody>
        </p:sp>
        <p:sp>
          <p:nvSpPr>
            <p:cNvPr id="27" name="TextBox 52"/>
            <p:cNvSpPr txBox="1">
              <a:spLocks noChangeArrowheads="1"/>
            </p:cNvSpPr>
            <p:nvPr/>
          </p:nvSpPr>
          <p:spPr bwMode="auto">
            <a:xfrm>
              <a:off x="5715000" y="228600"/>
              <a:ext cx="313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solidFill>
                    <a:srgbClr val="1F7C7B"/>
                  </a:solidFill>
                  <a:latin typeface="Arial" charset="0"/>
                  <a:cs typeface="Arial" charset="0"/>
                </a:rPr>
                <a:t>June 5, 2014</a:t>
              </a:r>
              <a:endParaRPr lang="en-US" sz="2000" dirty="0">
                <a:solidFill>
                  <a:srgbClr val="1F7C7B"/>
                </a:solidFill>
                <a:latin typeface="Arial" charset="0"/>
                <a:cs typeface="Arial" charset="0"/>
              </a:endParaRPr>
            </a:p>
          </p:txBody>
        </p:sp>
        <p:sp>
          <p:nvSpPr>
            <p:cNvPr id="28" name="TextBox 52"/>
            <p:cNvSpPr txBox="1">
              <a:spLocks noChangeArrowheads="1"/>
            </p:cNvSpPr>
            <p:nvPr/>
          </p:nvSpPr>
          <p:spPr bwMode="auto">
            <a:xfrm>
              <a:off x="5715000" y="762000"/>
              <a:ext cx="313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1F7C7B"/>
                  </a:solidFill>
                  <a:latin typeface="Arial" charset="0"/>
                  <a:cs typeface="Arial" charset="0"/>
                </a:rPr>
                <a:t>UAB Metabolomics Workshop</a:t>
              </a:r>
            </a:p>
          </p:txBody>
        </p:sp>
      </p:gr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28600"/>
            <a:ext cx="8229600" cy="838200"/>
          </a:xfrm>
          <a:prstGeom prst="rect">
            <a:avLst/>
          </a:prstGeom>
        </p:spPr>
        <p:txBody>
          <a:bodyPr anchor="ctr">
            <a:normAutofit fontScale="97500"/>
          </a:bodyPr>
          <a:lstStyle/>
          <a:p>
            <a:pPr algn="ctr" defTabSz="457200" fontAlgn="auto">
              <a:spcAft>
                <a:spcPts val="0"/>
              </a:spcAft>
              <a:defRPr/>
            </a:pPr>
            <a:r>
              <a:rPr lang="en-US" sz="2000" b="1" dirty="0" smtClean="0">
                <a:solidFill>
                  <a:prstClr val="black"/>
                </a:solidFill>
                <a:latin typeface="Arial"/>
                <a:ea typeface="+mn-ea"/>
                <a:cs typeface="Arial"/>
              </a:rPr>
              <a:t>Simple pathway mapping strategies</a:t>
            </a:r>
            <a:endParaRPr lang="en-US" sz="1100" dirty="0">
              <a:solidFill>
                <a:prstClr val="black"/>
              </a:solidFill>
              <a:latin typeface="Arial"/>
              <a:ea typeface="+mn-ea"/>
              <a:cs typeface="Arial"/>
            </a:endParaRPr>
          </a:p>
        </p:txBody>
      </p:sp>
      <p:sp>
        <p:nvSpPr>
          <p:cNvPr id="3" name="TextBox 21"/>
          <p:cNvSpPr txBox="1">
            <a:spLocks noChangeArrowheads="1"/>
          </p:cNvSpPr>
          <p:nvPr/>
        </p:nvSpPr>
        <p:spPr bwMode="auto">
          <a:xfrm>
            <a:off x="609600" y="1194137"/>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latin typeface="Arial" charset="0"/>
                <a:cs typeface="Arial" charset="0"/>
              </a:rPr>
              <a:t>Use </a:t>
            </a:r>
            <a:r>
              <a:rPr lang="en-US" sz="2000" dirty="0" err="1" smtClean="0">
                <a:solidFill>
                  <a:srgbClr val="000000"/>
                </a:solidFill>
                <a:latin typeface="Arial" charset="0"/>
                <a:cs typeface="Arial" charset="0"/>
              </a:rPr>
              <a:t>Metlin</a:t>
            </a:r>
            <a:r>
              <a:rPr lang="en-US" sz="2000" dirty="0">
                <a:solidFill>
                  <a:srgbClr val="000000"/>
                </a:solidFill>
                <a:latin typeface="Arial" charset="0"/>
                <a:cs typeface="Arial" charset="0"/>
              </a:rPr>
              <a:t> (</a:t>
            </a:r>
            <a:r>
              <a:rPr lang="en-US" sz="2000" dirty="0">
                <a:solidFill>
                  <a:srgbClr val="000000"/>
                </a:solidFill>
                <a:latin typeface="Arial" charset="0"/>
                <a:cs typeface="Arial" charset="0"/>
                <a:hlinkClick r:id="rId2"/>
              </a:rPr>
              <a:t>http://metlin.scripps.edu/</a:t>
            </a:r>
            <a:r>
              <a:rPr lang="en-US" sz="2000" dirty="0" smtClean="0">
                <a:solidFill>
                  <a:srgbClr val="000000"/>
                </a:solidFill>
                <a:latin typeface="Arial" charset="0"/>
                <a:cs typeface="Arial" charset="0"/>
                <a:hlinkClick r:id="rId2"/>
              </a:rPr>
              <a:t>metabo_batch.php</a:t>
            </a:r>
            <a:r>
              <a:rPr lang="en-US" sz="2000" dirty="0" smtClean="0">
                <a:solidFill>
                  <a:srgbClr val="000000"/>
                </a:solidFill>
                <a:latin typeface="Arial" charset="0"/>
                <a:cs typeface="Arial" charset="0"/>
              </a:rPr>
              <a:t> ) </a:t>
            </a:r>
            <a:r>
              <a:rPr lang="en-US" sz="2000" dirty="0">
                <a:solidFill>
                  <a:srgbClr val="000000"/>
                </a:solidFill>
                <a:latin typeface="Arial" charset="0"/>
                <a:cs typeface="Arial" charset="0"/>
              </a:rPr>
              <a:t>to </a:t>
            </a:r>
            <a:r>
              <a:rPr lang="en-US" sz="2000" dirty="0" smtClean="0">
                <a:solidFill>
                  <a:srgbClr val="000000"/>
                </a:solidFill>
                <a:latin typeface="Arial" charset="0"/>
                <a:cs typeface="Arial" charset="0"/>
              </a:rPr>
              <a:t>capture matches to </a:t>
            </a:r>
            <a:r>
              <a:rPr lang="en-US" sz="2000" i="1" dirty="0" smtClean="0">
                <a:solidFill>
                  <a:srgbClr val="000000"/>
                </a:solidFill>
                <a:latin typeface="Arial" charset="0"/>
                <a:cs typeface="Arial" charset="0"/>
              </a:rPr>
              <a:t>m/z</a:t>
            </a:r>
            <a:r>
              <a:rPr lang="en-US" sz="2000" dirty="0" smtClean="0">
                <a:solidFill>
                  <a:srgbClr val="000000"/>
                </a:solidFill>
                <a:latin typeface="Arial" charset="0"/>
                <a:cs typeface="Arial" charset="0"/>
              </a:rPr>
              <a:t> features as KEGG ID (download CSV file into Excel)</a:t>
            </a:r>
            <a:endParaRPr lang="en-US" sz="2000" dirty="0">
              <a:solidFill>
                <a:srgbClr val="000000"/>
              </a:solidFill>
              <a:latin typeface="Arial" charset="0"/>
              <a:cs typeface="Arial" charset="0"/>
            </a:endParaRPr>
          </a:p>
        </p:txBody>
      </p:sp>
      <p:sp>
        <p:nvSpPr>
          <p:cNvPr id="6" name="TextBox 21"/>
          <p:cNvSpPr txBox="1">
            <a:spLocks noChangeArrowheads="1"/>
          </p:cNvSpPr>
          <p:nvPr/>
        </p:nvSpPr>
        <p:spPr bwMode="auto">
          <a:xfrm>
            <a:off x="609600" y="4419600"/>
            <a:ext cx="647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latin typeface="Arial" charset="0"/>
                <a:cs typeface="Arial" charset="0"/>
              </a:rPr>
              <a:t>Use </a:t>
            </a:r>
            <a:r>
              <a:rPr lang="en-US" sz="2000" dirty="0" err="1" smtClean="0">
                <a:solidFill>
                  <a:srgbClr val="000000"/>
                </a:solidFill>
                <a:latin typeface="Arial" charset="0"/>
                <a:cs typeface="Arial" charset="0"/>
              </a:rPr>
              <a:t>MetaboAnalyst</a:t>
            </a:r>
            <a:r>
              <a:rPr lang="en-US" sz="2000" dirty="0" smtClean="0">
                <a:solidFill>
                  <a:srgbClr val="000000"/>
                </a:solidFill>
                <a:latin typeface="Arial" charset="0"/>
                <a:cs typeface="Arial" charset="0"/>
              </a:rPr>
              <a:t> and take what you get</a:t>
            </a:r>
            <a:endParaRPr lang="en-US" sz="2000" dirty="0">
              <a:solidFill>
                <a:srgbClr val="000000"/>
              </a:solidFill>
              <a:latin typeface="Arial" charset="0"/>
              <a:cs typeface="Arial" charset="0"/>
            </a:endParaRPr>
          </a:p>
        </p:txBody>
      </p:sp>
      <p:sp>
        <p:nvSpPr>
          <p:cNvPr id="7" name="TextBox 21"/>
          <p:cNvSpPr txBox="1">
            <a:spLocks noChangeArrowheads="1"/>
          </p:cNvSpPr>
          <p:nvPr/>
        </p:nvSpPr>
        <p:spPr bwMode="auto">
          <a:xfrm>
            <a:off x="609600" y="4895910"/>
            <a:ext cx="647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latin typeface="Arial" charset="0"/>
                <a:cs typeface="Arial" charset="0"/>
              </a:rPr>
              <a:t>Use </a:t>
            </a:r>
            <a:r>
              <a:rPr lang="en-US" sz="2000" dirty="0" err="1" smtClean="0">
                <a:solidFill>
                  <a:srgbClr val="000000"/>
                </a:solidFill>
                <a:latin typeface="Arial" charset="0"/>
                <a:cs typeface="Arial" charset="0"/>
              </a:rPr>
              <a:t>Mummichog</a:t>
            </a:r>
            <a:r>
              <a:rPr lang="en-US" sz="2000" dirty="0" smtClean="0">
                <a:solidFill>
                  <a:srgbClr val="000000"/>
                </a:solidFill>
                <a:latin typeface="Arial" charset="0"/>
                <a:cs typeface="Arial" charset="0"/>
              </a:rPr>
              <a:t> and take what you get</a:t>
            </a:r>
            <a:endParaRPr lang="en-US" sz="2000" dirty="0">
              <a:solidFill>
                <a:srgbClr val="000000"/>
              </a:solidFill>
              <a:latin typeface="Arial" charset="0"/>
              <a:cs typeface="Arial" charset="0"/>
            </a:endParaRPr>
          </a:p>
        </p:txBody>
      </p:sp>
      <p:sp>
        <p:nvSpPr>
          <p:cNvPr id="8" name="TextBox 21"/>
          <p:cNvSpPr txBox="1">
            <a:spLocks noChangeArrowheads="1"/>
          </p:cNvSpPr>
          <p:nvPr/>
        </p:nvSpPr>
        <p:spPr bwMode="auto">
          <a:xfrm>
            <a:off x="609600" y="2108537"/>
            <a:ext cx="792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a:solidFill>
                  <a:srgbClr val="000000"/>
                </a:solidFill>
                <a:latin typeface="Arial" charset="0"/>
                <a:cs typeface="Arial" charset="0"/>
              </a:rPr>
              <a:t>Copy KEGG ID column into new </a:t>
            </a:r>
            <a:r>
              <a:rPr lang="en-US" sz="2000" dirty="0" smtClean="0">
                <a:solidFill>
                  <a:srgbClr val="000000"/>
                </a:solidFill>
                <a:latin typeface="Arial" charset="0"/>
                <a:cs typeface="Arial" charset="0"/>
              </a:rPr>
              <a:t>spreadsheet; Use “sort” and “delete duplicates” commands to obtain clean list of KEGG ID</a:t>
            </a:r>
          </a:p>
        </p:txBody>
      </p:sp>
      <p:sp>
        <p:nvSpPr>
          <p:cNvPr id="9" name="TextBox 21"/>
          <p:cNvSpPr txBox="1">
            <a:spLocks noChangeArrowheads="1"/>
          </p:cNvSpPr>
          <p:nvPr/>
        </p:nvSpPr>
        <p:spPr bwMode="auto">
          <a:xfrm>
            <a:off x="609600" y="3099137"/>
            <a:ext cx="7924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latin typeface="Arial" charset="0"/>
                <a:cs typeface="Arial" charset="0"/>
              </a:rPr>
              <a:t>Cut and paste list of KEGG ID into KEGG </a:t>
            </a:r>
            <a:r>
              <a:rPr lang="en-US" sz="2000" dirty="0">
                <a:solidFill>
                  <a:srgbClr val="000000"/>
                </a:solidFill>
                <a:latin typeface="Arial" charset="0"/>
                <a:cs typeface="Arial" charset="0"/>
              </a:rPr>
              <a:t>Compound </a:t>
            </a:r>
            <a:endParaRPr lang="en-US" sz="2000" dirty="0" smtClean="0">
              <a:solidFill>
                <a:srgbClr val="000000"/>
              </a:solidFill>
              <a:latin typeface="Arial" charset="0"/>
              <a:cs typeface="Arial" charset="0"/>
            </a:endParaRPr>
          </a:p>
          <a:p>
            <a:pPr eaLnBrk="1" hangingPunct="1"/>
            <a:r>
              <a:rPr lang="en-US" sz="2000" dirty="0" smtClean="0">
                <a:solidFill>
                  <a:srgbClr val="000000"/>
                </a:solidFill>
                <a:latin typeface="Arial" charset="0"/>
                <a:cs typeface="Arial" charset="0"/>
              </a:rPr>
              <a:t>(</a:t>
            </a:r>
            <a:r>
              <a:rPr lang="en-US" sz="2000" dirty="0">
                <a:solidFill>
                  <a:srgbClr val="000000"/>
                </a:solidFill>
                <a:latin typeface="Arial" charset="0"/>
                <a:cs typeface="Arial" charset="0"/>
                <a:hlinkClick r:id="rId3"/>
              </a:rPr>
              <a:t>http://www.genome.jp/kegg/compound</a:t>
            </a:r>
            <a:r>
              <a:rPr lang="en-US" sz="2000" dirty="0" smtClean="0">
                <a:solidFill>
                  <a:srgbClr val="000000"/>
                </a:solidFill>
                <a:latin typeface="Arial" charset="0"/>
                <a:cs typeface="Arial" charset="0"/>
                <a:hlinkClick r:id="rId3"/>
              </a:rPr>
              <a:t>/</a:t>
            </a:r>
            <a:r>
              <a:rPr lang="en-US" sz="2000" dirty="0" smtClean="0">
                <a:solidFill>
                  <a:srgbClr val="000000"/>
                </a:solidFill>
                <a:latin typeface="Arial" charset="0"/>
                <a:cs typeface="Arial" charset="0"/>
              </a:rPr>
              <a:t> )</a:t>
            </a:r>
            <a:r>
              <a:rPr lang="en-US" sz="2000" dirty="0">
                <a:solidFill>
                  <a:srgbClr val="000000"/>
                </a:solidFill>
                <a:latin typeface="Arial" charset="0"/>
                <a:cs typeface="Arial" charset="0"/>
              </a:rPr>
              <a:t>; </a:t>
            </a:r>
            <a:r>
              <a:rPr lang="en-US" sz="2000" dirty="0" smtClean="0">
                <a:solidFill>
                  <a:srgbClr val="000000"/>
                </a:solidFill>
                <a:latin typeface="Arial" charset="0"/>
                <a:cs typeface="Arial" charset="0"/>
              </a:rPr>
              <a:t>select “Pathway Mapping”; select “show all objects”; can go to specific pathways </a:t>
            </a:r>
          </a:p>
        </p:txBody>
      </p:sp>
      <p:sp>
        <p:nvSpPr>
          <p:cNvPr id="10" name="TextBox 21"/>
          <p:cNvSpPr txBox="1">
            <a:spLocks noChangeArrowheads="1"/>
          </p:cNvSpPr>
          <p:nvPr/>
        </p:nvSpPr>
        <p:spPr bwMode="auto">
          <a:xfrm>
            <a:off x="609600" y="5410200"/>
            <a:ext cx="647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latin typeface="Arial" charset="0"/>
                <a:cs typeface="Arial" charset="0"/>
              </a:rPr>
              <a:t>Use </a:t>
            </a:r>
            <a:r>
              <a:rPr lang="en-US" sz="2000" dirty="0" err="1" smtClean="0">
                <a:solidFill>
                  <a:srgbClr val="000000"/>
                </a:solidFill>
                <a:latin typeface="Arial" charset="0"/>
                <a:cs typeface="Arial" charset="0"/>
              </a:rPr>
              <a:t>MetaCore</a:t>
            </a:r>
            <a:r>
              <a:rPr lang="en-US" sz="2000" dirty="0" smtClean="0">
                <a:solidFill>
                  <a:srgbClr val="000000"/>
                </a:solidFill>
                <a:latin typeface="Arial" charset="0"/>
                <a:cs typeface="Arial" charset="0"/>
              </a:rPr>
              <a:t> and take what you get</a:t>
            </a:r>
            <a:endParaRPr lang="en-US" sz="2000" dirty="0">
              <a:solidFill>
                <a:srgbClr val="000000"/>
              </a:solidFill>
              <a:latin typeface="Arial" charset="0"/>
              <a:cs typeface="Arial" charset="0"/>
            </a:endParaRPr>
          </a:p>
        </p:txBody>
      </p:sp>
      <p:sp>
        <p:nvSpPr>
          <p:cNvPr id="11" name="TextBox 21"/>
          <p:cNvSpPr txBox="1">
            <a:spLocks noChangeArrowheads="1"/>
          </p:cNvSpPr>
          <p:nvPr/>
        </p:nvSpPr>
        <p:spPr bwMode="auto">
          <a:xfrm>
            <a:off x="609600" y="5924490"/>
            <a:ext cx="647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dirty="0" smtClean="0">
                <a:solidFill>
                  <a:srgbClr val="000000"/>
                </a:solidFill>
                <a:latin typeface="Arial" charset="0"/>
                <a:cs typeface="Arial" charset="0"/>
              </a:rPr>
              <a:t>Use </a:t>
            </a:r>
            <a:r>
              <a:rPr lang="en-US" sz="2000" dirty="0" err="1" smtClean="0">
                <a:solidFill>
                  <a:srgbClr val="000000"/>
                </a:solidFill>
                <a:latin typeface="Arial" charset="0"/>
                <a:cs typeface="Arial" charset="0"/>
              </a:rPr>
              <a:t>Metscape</a:t>
            </a:r>
            <a:r>
              <a:rPr lang="en-US" sz="2000" dirty="0" smtClean="0">
                <a:solidFill>
                  <a:srgbClr val="000000"/>
                </a:solidFill>
                <a:latin typeface="Arial" charset="0"/>
                <a:cs typeface="Arial" charset="0"/>
              </a:rPr>
              <a:t> and make pretty pictures</a:t>
            </a:r>
            <a:endParaRPr lang="en-US" sz="2000" dirty="0">
              <a:solidFill>
                <a:srgbClr val="000000"/>
              </a:solidFill>
              <a:latin typeface="Arial" charset="0"/>
              <a:cs typeface="Arial" charset="0"/>
            </a:endParaRPr>
          </a:p>
        </p:txBody>
      </p:sp>
    </p:spTree>
    <p:extLst>
      <p:ext uri="{BB962C8B-B14F-4D97-AF65-F5344CB8AC3E}">
        <p14:creationId xmlns:p14="http://schemas.microsoft.com/office/powerpoint/2010/main" val="32286175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95586" name="Group 23"/>
          <p:cNvGrpSpPr>
            <a:grpSpLocks/>
          </p:cNvGrpSpPr>
          <p:nvPr/>
        </p:nvGrpSpPr>
        <p:grpSpPr bwMode="auto">
          <a:xfrm rot="15217318" flipH="1">
            <a:off x="3048000" y="2514600"/>
            <a:ext cx="4016375" cy="4016375"/>
            <a:chOff x="1515" y="1124"/>
            <a:chExt cx="2530" cy="2530"/>
          </a:xfrm>
        </p:grpSpPr>
        <p:sp>
          <p:nvSpPr>
            <p:cNvPr id="195605" name="Arc 7"/>
            <p:cNvSpPr>
              <a:spLocks/>
            </p:cNvSpPr>
            <p:nvPr/>
          </p:nvSpPr>
          <p:spPr bwMode="auto">
            <a:xfrm>
              <a:off x="2769" y="1123"/>
              <a:ext cx="1274" cy="2004"/>
            </a:xfrm>
            <a:custGeom>
              <a:avLst/>
              <a:gdLst>
                <a:gd name="T0" fmla="*/ 0 w 21754"/>
                <a:gd name="T1" fmla="*/ 0 h 34227"/>
                <a:gd name="T2" fmla="*/ 0 w 21754"/>
                <a:gd name="T3" fmla="*/ 0 h 34227"/>
                <a:gd name="T4" fmla="*/ 0 w 21754"/>
                <a:gd name="T5" fmla="*/ 0 h 34227"/>
                <a:gd name="T6" fmla="*/ 0 60000 65536"/>
                <a:gd name="T7" fmla="*/ 0 60000 65536"/>
                <a:gd name="T8" fmla="*/ 0 60000 65536"/>
              </a:gdLst>
              <a:ahLst/>
              <a:cxnLst>
                <a:cxn ang="T6">
                  <a:pos x="T0" y="T1"/>
                </a:cxn>
                <a:cxn ang="T7">
                  <a:pos x="T2" y="T3"/>
                </a:cxn>
                <a:cxn ang="T8">
                  <a:pos x="T4" y="T5"/>
                </a:cxn>
              </a:cxnLst>
              <a:rect l="0" t="0" r="r" b="b"/>
              <a:pathLst>
                <a:path w="21754" h="34227" fill="none" extrusionOk="0">
                  <a:moveTo>
                    <a:pt x="-1" y="0"/>
                  </a:moveTo>
                  <a:cubicBezTo>
                    <a:pt x="51" y="0"/>
                    <a:pt x="102" y="-1"/>
                    <a:pt x="154" y="-1"/>
                  </a:cubicBezTo>
                  <a:cubicBezTo>
                    <a:pt x="12083" y="0"/>
                    <a:pt x="21754" y="9670"/>
                    <a:pt x="21754" y="21600"/>
                  </a:cubicBezTo>
                  <a:cubicBezTo>
                    <a:pt x="21754" y="26132"/>
                    <a:pt x="20328" y="30549"/>
                    <a:pt x="17678" y="34226"/>
                  </a:cubicBezTo>
                </a:path>
                <a:path w="21754" h="34227" stroke="0" extrusionOk="0">
                  <a:moveTo>
                    <a:pt x="-1" y="0"/>
                  </a:moveTo>
                  <a:cubicBezTo>
                    <a:pt x="51" y="0"/>
                    <a:pt x="102" y="-1"/>
                    <a:pt x="154" y="-1"/>
                  </a:cubicBezTo>
                  <a:cubicBezTo>
                    <a:pt x="12083" y="0"/>
                    <a:pt x="21754" y="9670"/>
                    <a:pt x="21754" y="21600"/>
                  </a:cubicBezTo>
                  <a:cubicBezTo>
                    <a:pt x="21754" y="26132"/>
                    <a:pt x="20328" y="30549"/>
                    <a:pt x="17678" y="34226"/>
                  </a:cubicBezTo>
                  <a:lnTo>
                    <a:pt x="154" y="21600"/>
                  </a:lnTo>
                  <a:lnTo>
                    <a:pt x="-1" y="0"/>
                  </a:lnTo>
                  <a:close/>
                </a:path>
              </a:pathLst>
            </a:custGeom>
            <a:solidFill>
              <a:srgbClr val="9999FF"/>
            </a:solidFill>
            <a:ln w="14288">
              <a:solidFill>
                <a:schemeClr val="bg1"/>
              </a:solidFill>
              <a:round/>
              <a:headEnd/>
              <a:tailEnd/>
            </a:ln>
          </p:spPr>
          <p:txBody>
            <a:bodyPr/>
            <a:lstStyle/>
            <a:p>
              <a:endParaRPr lang="en-US"/>
            </a:p>
          </p:txBody>
        </p:sp>
        <p:sp>
          <p:nvSpPr>
            <p:cNvPr id="195606" name="Arc 8"/>
            <p:cNvSpPr>
              <a:spLocks/>
            </p:cNvSpPr>
            <p:nvPr/>
          </p:nvSpPr>
          <p:spPr bwMode="auto">
            <a:xfrm>
              <a:off x="2778" y="2388"/>
              <a:ext cx="1026" cy="928"/>
            </a:xfrm>
            <a:custGeom>
              <a:avLst/>
              <a:gdLst>
                <a:gd name="T0" fmla="*/ 0 w 17525"/>
                <a:gd name="T1" fmla="*/ 0 h 15855"/>
                <a:gd name="T2" fmla="*/ 0 w 17525"/>
                <a:gd name="T3" fmla="*/ 0 h 15855"/>
                <a:gd name="T4" fmla="*/ 0 w 17525"/>
                <a:gd name="T5" fmla="*/ 0 h 15855"/>
                <a:gd name="T6" fmla="*/ 0 60000 65536"/>
                <a:gd name="T7" fmla="*/ 0 60000 65536"/>
                <a:gd name="T8" fmla="*/ 0 60000 65536"/>
              </a:gdLst>
              <a:ahLst/>
              <a:cxnLst>
                <a:cxn ang="T6">
                  <a:pos x="T0" y="T1"/>
                </a:cxn>
                <a:cxn ang="T7">
                  <a:pos x="T2" y="T3"/>
                </a:cxn>
                <a:cxn ang="T8">
                  <a:pos x="T4" y="T5"/>
                </a:cxn>
              </a:cxnLst>
              <a:rect l="0" t="0" r="r" b="b"/>
              <a:pathLst>
                <a:path w="17525" h="15855" fill="none" extrusionOk="0">
                  <a:moveTo>
                    <a:pt x="17524" y="12626"/>
                  </a:moveTo>
                  <a:cubicBezTo>
                    <a:pt x="16682" y="13795"/>
                    <a:pt x="15726" y="14876"/>
                    <a:pt x="14668" y="15854"/>
                  </a:cubicBezTo>
                </a:path>
                <a:path w="17525" h="15855" stroke="0" extrusionOk="0">
                  <a:moveTo>
                    <a:pt x="17524" y="12626"/>
                  </a:moveTo>
                  <a:cubicBezTo>
                    <a:pt x="16682" y="13795"/>
                    <a:pt x="15726" y="14876"/>
                    <a:pt x="14668" y="15854"/>
                  </a:cubicBezTo>
                  <a:lnTo>
                    <a:pt x="0" y="0"/>
                  </a:lnTo>
                  <a:lnTo>
                    <a:pt x="17524" y="12626"/>
                  </a:lnTo>
                  <a:close/>
                </a:path>
              </a:pathLst>
            </a:custGeom>
            <a:solidFill>
              <a:srgbClr val="993366"/>
            </a:solidFill>
            <a:ln w="14288">
              <a:solidFill>
                <a:schemeClr val="bg1"/>
              </a:solidFill>
              <a:round/>
              <a:headEnd/>
              <a:tailEnd/>
            </a:ln>
          </p:spPr>
          <p:txBody>
            <a:bodyPr/>
            <a:lstStyle/>
            <a:p>
              <a:endParaRPr lang="en-US"/>
            </a:p>
          </p:txBody>
        </p:sp>
        <p:sp>
          <p:nvSpPr>
            <p:cNvPr id="195607" name="Arc 9"/>
            <p:cNvSpPr>
              <a:spLocks/>
            </p:cNvSpPr>
            <p:nvPr/>
          </p:nvSpPr>
          <p:spPr bwMode="auto">
            <a:xfrm>
              <a:off x="1624" y="2388"/>
              <a:ext cx="2011" cy="1265"/>
            </a:xfrm>
            <a:custGeom>
              <a:avLst/>
              <a:gdLst>
                <a:gd name="T0" fmla="*/ 0 w 34337"/>
                <a:gd name="T1" fmla="*/ 0 h 21600"/>
                <a:gd name="T2" fmla="*/ 0 w 34337"/>
                <a:gd name="T3" fmla="*/ 0 h 21600"/>
                <a:gd name="T4" fmla="*/ 0 w 34337"/>
                <a:gd name="T5" fmla="*/ 0 h 21600"/>
                <a:gd name="T6" fmla="*/ 0 60000 65536"/>
                <a:gd name="T7" fmla="*/ 0 60000 65536"/>
                <a:gd name="T8" fmla="*/ 0 60000 65536"/>
              </a:gdLst>
              <a:ahLst/>
              <a:cxnLst>
                <a:cxn ang="T6">
                  <a:pos x="T0" y="T1"/>
                </a:cxn>
                <a:cxn ang="T7">
                  <a:pos x="T2" y="T3"/>
                </a:cxn>
                <a:cxn ang="T8">
                  <a:pos x="T4" y="T5"/>
                </a:cxn>
              </a:cxnLst>
              <a:rect l="0" t="0" r="r" b="b"/>
              <a:pathLst>
                <a:path w="34337" h="21600" fill="none" extrusionOk="0">
                  <a:moveTo>
                    <a:pt x="34336" y="15854"/>
                  </a:moveTo>
                  <a:cubicBezTo>
                    <a:pt x="30344" y="19548"/>
                    <a:pt x="25106" y="21599"/>
                    <a:pt x="19668" y="21599"/>
                  </a:cubicBezTo>
                  <a:cubicBezTo>
                    <a:pt x="11193" y="21599"/>
                    <a:pt x="3502" y="16644"/>
                    <a:pt x="-1" y="8928"/>
                  </a:cubicBezTo>
                </a:path>
                <a:path w="34337" h="21600" stroke="0" extrusionOk="0">
                  <a:moveTo>
                    <a:pt x="34336" y="15854"/>
                  </a:moveTo>
                  <a:cubicBezTo>
                    <a:pt x="30344" y="19548"/>
                    <a:pt x="25106" y="21599"/>
                    <a:pt x="19668" y="21599"/>
                  </a:cubicBezTo>
                  <a:cubicBezTo>
                    <a:pt x="11193" y="21599"/>
                    <a:pt x="3502" y="16644"/>
                    <a:pt x="-1" y="8928"/>
                  </a:cubicBezTo>
                  <a:lnTo>
                    <a:pt x="19668" y="0"/>
                  </a:lnTo>
                  <a:lnTo>
                    <a:pt x="34336" y="15854"/>
                  </a:lnTo>
                  <a:close/>
                </a:path>
              </a:pathLst>
            </a:custGeom>
            <a:solidFill>
              <a:srgbClr val="FFFFCC"/>
            </a:solidFill>
            <a:ln w="14288">
              <a:solidFill>
                <a:schemeClr val="bg1"/>
              </a:solidFill>
              <a:round/>
              <a:headEnd/>
              <a:tailEnd/>
            </a:ln>
          </p:spPr>
          <p:txBody>
            <a:bodyPr/>
            <a:lstStyle/>
            <a:p>
              <a:endParaRPr lang="en-US"/>
            </a:p>
          </p:txBody>
        </p:sp>
        <p:sp>
          <p:nvSpPr>
            <p:cNvPr id="195608" name="Arc 10"/>
            <p:cNvSpPr>
              <a:spLocks/>
            </p:cNvSpPr>
            <p:nvPr/>
          </p:nvSpPr>
          <p:spPr bwMode="auto">
            <a:xfrm>
              <a:off x="1548" y="2388"/>
              <a:ext cx="1229" cy="523"/>
            </a:xfrm>
            <a:custGeom>
              <a:avLst/>
              <a:gdLst>
                <a:gd name="T0" fmla="*/ 0 w 20993"/>
                <a:gd name="T1" fmla="*/ 0 h 8928"/>
                <a:gd name="T2" fmla="*/ 0 w 20993"/>
                <a:gd name="T3" fmla="*/ 0 h 8928"/>
                <a:gd name="T4" fmla="*/ 0 w 20993"/>
                <a:gd name="T5" fmla="*/ 0 h 8928"/>
                <a:gd name="T6" fmla="*/ 0 60000 65536"/>
                <a:gd name="T7" fmla="*/ 0 60000 65536"/>
                <a:gd name="T8" fmla="*/ 0 60000 65536"/>
              </a:gdLst>
              <a:ahLst/>
              <a:cxnLst>
                <a:cxn ang="T6">
                  <a:pos x="T0" y="T1"/>
                </a:cxn>
                <a:cxn ang="T7">
                  <a:pos x="T2" y="T3"/>
                </a:cxn>
                <a:cxn ang="T8">
                  <a:pos x="T4" y="T5"/>
                </a:cxn>
              </a:cxnLst>
              <a:rect l="0" t="0" r="r" b="b"/>
              <a:pathLst>
                <a:path w="20993" h="8928" fill="none" extrusionOk="0">
                  <a:moveTo>
                    <a:pt x="1324" y="8928"/>
                  </a:moveTo>
                  <a:cubicBezTo>
                    <a:pt x="763" y="7691"/>
                    <a:pt x="319" y="6404"/>
                    <a:pt x="-1" y="5084"/>
                  </a:cubicBezTo>
                </a:path>
                <a:path w="20993" h="8928" stroke="0" extrusionOk="0">
                  <a:moveTo>
                    <a:pt x="1324" y="8928"/>
                  </a:moveTo>
                  <a:cubicBezTo>
                    <a:pt x="763" y="7691"/>
                    <a:pt x="319" y="6404"/>
                    <a:pt x="-1" y="5084"/>
                  </a:cubicBezTo>
                  <a:lnTo>
                    <a:pt x="20993" y="0"/>
                  </a:lnTo>
                  <a:lnTo>
                    <a:pt x="1324" y="8928"/>
                  </a:lnTo>
                  <a:close/>
                </a:path>
              </a:pathLst>
            </a:custGeom>
            <a:solidFill>
              <a:srgbClr val="CCFFFF"/>
            </a:solidFill>
            <a:ln w="14288">
              <a:solidFill>
                <a:schemeClr val="bg1"/>
              </a:solidFill>
              <a:round/>
              <a:headEnd/>
              <a:tailEnd/>
            </a:ln>
          </p:spPr>
          <p:txBody>
            <a:bodyPr/>
            <a:lstStyle/>
            <a:p>
              <a:endParaRPr lang="en-US"/>
            </a:p>
          </p:txBody>
        </p:sp>
        <p:sp>
          <p:nvSpPr>
            <p:cNvPr id="195609" name="Arc 11"/>
            <p:cNvSpPr>
              <a:spLocks/>
            </p:cNvSpPr>
            <p:nvPr/>
          </p:nvSpPr>
          <p:spPr bwMode="auto">
            <a:xfrm>
              <a:off x="1513" y="1909"/>
              <a:ext cx="1265" cy="777"/>
            </a:xfrm>
            <a:custGeom>
              <a:avLst/>
              <a:gdLst>
                <a:gd name="T0" fmla="*/ 0 w 21600"/>
                <a:gd name="T1" fmla="*/ 0 h 13265"/>
                <a:gd name="T2" fmla="*/ 0 w 21600"/>
                <a:gd name="T3" fmla="*/ 0 h 13265"/>
                <a:gd name="T4" fmla="*/ 0 w 21600"/>
                <a:gd name="T5" fmla="*/ 0 h 13265"/>
                <a:gd name="T6" fmla="*/ 0 60000 65536"/>
                <a:gd name="T7" fmla="*/ 0 60000 65536"/>
                <a:gd name="T8" fmla="*/ 0 60000 65536"/>
              </a:gdLst>
              <a:ahLst/>
              <a:cxnLst>
                <a:cxn ang="T6">
                  <a:pos x="T0" y="T1"/>
                </a:cxn>
                <a:cxn ang="T7">
                  <a:pos x="T2" y="T3"/>
                </a:cxn>
                <a:cxn ang="T8">
                  <a:pos x="T4" y="T5"/>
                </a:cxn>
              </a:cxnLst>
              <a:rect l="0" t="0" r="r" b="b"/>
              <a:pathLst>
                <a:path w="21600" h="13265" fill="none" extrusionOk="0">
                  <a:moveTo>
                    <a:pt x="606" y="13265"/>
                  </a:moveTo>
                  <a:cubicBezTo>
                    <a:pt x="203" y="11600"/>
                    <a:pt x="0" y="9893"/>
                    <a:pt x="0" y="8181"/>
                  </a:cubicBezTo>
                  <a:cubicBezTo>
                    <a:pt x="0" y="5375"/>
                    <a:pt x="546" y="2596"/>
                    <a:pt x="1609" y="0"/>
                  </a:cubicBezTo>
                </a:path>
                <a:path w="21600" h="13265" stroke="0" extrusionOk="0">
                  <a:moveTo>
                    <a:pt x="606" y="13265"/>
                  </a:moveTo>
                  <a:cubicBezTo>
                    <a:pt x="203" y="11600"/>
                    <a:pt x="0" y="9893"/>
                    <a:pt x="0" y="8181"/>
                  </a:cubicBezTo>
                  <a:cubicBezTo>
                    <a:pt x="0" y="5375"/>
                    <a:pt x="546" y="2596"/>
                    <a:pt x="1609" y="0"/>
                  </a:cubicBezTo>
                  <a:lnTo>
                    <a:pt x="21600" y="8181"/>
                  </a:lnTo>
                  <a:lnTo>
                    <a:pt x="606" y="13265"/>
                  </a:lnTo>
                  <a:close/>
                </a:path>
              </a:pathLst>
            </a:custGeom>
            <a:solidFill>
              <a:srgbClr val="660066"/>
            </a:solidFill>
            <a:ln w="14288">
              <a:solidFill>
                <a:schemeClr val="bg1"/>
              </a:solidFill>
              <a:round/>
              <a:headEnd/>
              <a:tailEnd/>
            </a:ln>
          </p:spPr>
          <p:txBody>
            <a:bodyPr/>
            <a:lstStyle/>
            <a:p>
              <a:endParaRPr lang="en-US"/>
            </a:p>
          </p:txBody>
        </p:sp>
        <p:sp>
          <p:nvSpPr>
            <p:cNvPr id="195610" name="Arc 12"/>
            <p:cNvSpPr>
              <a:spLocks/>
            </p:cNvSpPr>
            <p:nvPr/>
          </p:nvSpPr>
          <p:spPr bwMode="auto">
            <a:xfrm>
              <a:off x="1605" y="1717"/>
              <a:ext cx="1171" cy="672"/>
            </a:xfrm>
            <a:custGeom>
              <a:avLst/>
              <a:gdLst>
                <a:gd name="T0" fmla="*/ 0 w 19991"/>
                <a:gd name="T1" fmla="*/ 0 h 11486"/>
                <a:gd name="T2" fmla="*/ 0 w 19991"/>
                <a:gd name="T3" fmla="*/ 0 h 11486"/>
                <a:gd name="T4" fmla="*/ 0 w 19991"/>
                <a:gd name="T5" fmla="*/ 0 h 11486"/>
                <a:gd name="T6" fmla="*/ 0 60000 65536"/>
                <a:gd name="T7" fmla="*/ 0 60000 65536"/>
                <a:gd name="T8" fmla="*/ 0 60000 65536"/>
              </a:gdLst>
              <a:ahLst/>
              <a:cxnLst>
                <a:cxn ang="T6">
                  <a:pos x="T0" y="T1"/>
                </a:cxn>
                <a:cxn ang="T7">
                  <a:pos x="T2" y="T3"/>
                </a:cxn>
                <a:cxn ang="T8">
                  <a:pos x="T4" y="T5"/>
                </a:cxn>
              </a:cxnLst>
              <a:rect l="0" t="0" r="r" b="b"/>
              <a:pathLst>
                <a:path w="19991" h="11486" fill="none" extrusionOk="0">
                  <a:moveTo>
                    <a:pt x="0" y="3305"/>
                  </a:moveTo>
                  <a:cubicBezTo>
                    <a:pt x="470" y="2156"/>
                    <a:pt x="1038" y="1050"/>
                    <a:pt x="1698" y="0"/>
                  </a:cubicBezTo>
                </a:path>
                <a:path w="19991" h="11486" stroke="0" extrusionOk="0">
                  <a:moveTo>
                    <a:pt x="0" y="3305"/>
                  </a:moveTo>
                  <a:cubicBezTo>
                    <a:pt x="470" y="2156"/>
                    <a:pt x="1038" y="1050"/>
                    <a:pt x="1698" y="0"/>
                  </a:cubicBezTo>
                  <a:lnTo>
                    <a:pt x="19991" y="11486"/>
                  </a:lnTo>
                  <a:lnTo>
                    <a:pt x="0" y="3305"/>
                  </a:lnTo>
                  <a:close/>
                </a:path>
              </a:pathLst>
            </a:custGeom>
            <a:solidFill>
              <a:srgbClr val="FF8080"/>
            </a:solidFill>
            <a:ln w="14288">
              <a:solidFill>
                <a:schemeClr val="bg1"/>
              </a:solidFill>
              <a:round/>
              <a:headEnd/>
              <a:tailEnd/>
            </a:ln>
          </p:spPr>
          <p:txBody>
            <a:bodyPr/>
            <a:lstStyle/>
            <a:p>
              <a:endParaRPr lang="en-US"/>
            </a:p>
          </p:txBody>
        </p:sp>
        <p:sp>
          <p:nvSpPr>
            <p:cNvPr id="195611" name="Arc 13"/>
            <p:cNvSpPr>
              <a:spLocks/>
            </p:cNvSpPr>
            <p:nvPr/>
          </p:nvSpPr>
          <p:spPr bwMode="auto">
            <a:xfrm>
              <a:off x="1705" y="1646"/>
              <a:ext cx="1071" cy="742"/>
            </a:xfrm>
            <a:custGeom>
              <a:avLst/>
              <a:gdLst>
                <a:gd name="T0" fmla="*/ 0 w 18293"/>
                <a:gd name="T1" fmla="*/ 0 h 12683"/>
                <a:gd name="T2" fmla="*/ 0 w 18293"/>
                <a:gd name="T3" fmla="*/ 0 h 12683"/>
                <a:gd name="T4" fmla="*/ 0 w 18293"/>
                <a:gd name="T5" fmla="*/ 0 h 12683"/>
                <a:gd name="T6" fmla="*/ 0 60000 65536"/>
                <a:gd name="T7" fmla="*/ 0 60000 65536"/>
                <a:gd name="T8" fmla="*/ 0 60000 65536"/>
              </a:gdLst>
              <a:ahLst/>
              <a:cxnLst>
                <a:cxn ang="T6">
                  <a:pos x="T0" y="T1"/>
                </a:cxn>
                <a:cxn ang="T7">
                  <a:pos x="T2" y="T3"/>
                </a:cxn>
                <a:cxn ang="T8">
                  <a:pos x="T4" y="T5"/>
                </a:cxn>
              </a:cxnLst>
              <a:rect l="0" t="0" r="r" b="b"/>
              <a:pathLst>
                <a:path w="18293" h="12683" fill="none" extrusionOk="0">
                  <a:moveTo>
                    <a:pt x="0" y="1197"/>
                  </a:moveTo>
                  <a:cubicBezTo>
                    <a:pt x="256" y="789"/>
                    <a:pt x="525" y="389"/>
                    <a:pt x="808" y="-1"/>
                  </a:cubicBezTo>
                </a:path>
                <a:path w="18293" h="12683" stroke="0" extrusionOk="0">
                  <a:moveTo>
                    <a:pt x="0" y="1197"/>
                  </a:moveTo>
                  <a:cubicBezTo>
                    <a:pt x="256" y="789"/>
                    <a:pt x="525" y="389"/>
                    <a:pt x="808" y="-1"/>
                  </a:cubicBezTo>
                  <a:lnTo>
                    <a:pt x="18293" y="12683"/>
                  </a:lnTo>
                  <a:lnTo>
                    <a:pt x="0" y="1197"/>
                  </a:lnTo>
                  <a:close/>
                </a:path>
              </a:pathLst>
            </a:custGeom>
            <a:solidFill>
              <a:srgbClr val="0066CC"/>
            </a:solidFill>
            <a:ln w="14288">
              <a:solidFill>
                <a:schemeClr val="bg1"/>
              </a:solidFill>
              <a:round/>
              <a:headEnd/>
              <a:tailEnd/>
            </a:ln>
          </p:spPr>
          <p:txBody>
            <a:bodyPr/>
            <a:lstStyle/>
            <a:p>
              <a:endParaRPr lang="en-US"/>
            </a:p>
          </p:txBody>
        </p:sp>
        <p:sp>
          <p:nvSpPr>
            <p:cNvPr id="195612" name="Arc 14"/>
            <p:cNvSpPr>
              <a:spLocks/>
            </p:cNvSpPr>
            <p:nvPr/>
          </p:nvSpPr>
          <p:spPr bwMode="auto">
            <a:xfrm>
              <a:off x="1755" y="1578"/>
              <a:ext cx="1024" cy="810"/>
            </a:xfrm>
            <a:custGeom>
              <a:avLst/>
              <a:gdLst>
                <a:gd name="T0" fmla="*/ 0 w 17484"/>
                <a:gd name="T1" fmla="*/ 0 h 13836"/>
                <a:gd name="T2" fmla="*/ 0 w 17484"/>
                <a:gd name="T3" fmla="*/ 0 h 13836"/>
                <a:gd name="T4" fmla="*/ 0 w 17484"/>
                <a:gd name="T5" fmla="*/ 0 h 13836"/>
                <a:gd name="T6" fmla="*/ 0 60000 65536"/>
                <a:gd name="T7" fmla="*/ 0 60000 65536"/>
                <a:gd name="T8" fmla="*/ 0 60000 65536"/>
              </a:gdLst>
              <a:ahLst/>
              <a:cxnLst>
                <a:cxn ang="T6">
                  <a:pos x="T0" y="T1"/>
                </a:cxn>
                <a:cxn ang="T7">
                  <a:pos x="T2" y="T3"/>
                </a:cxn>
                <a:cxn ang="T8">
                  <a:pos x="T4" y="T5"/>
                </a:cxn>
              </a:cxnLst>
              <a:rect l="0" t="0" r="r" b="b"/>
              <a:pathLst>
                <a:path w="17484" h="13836" fill="none" extrusionOk="0">
                  <a:moveTo>
                    <a:pt x="-1" y="1152"/>
                  </a:moveTo>
                  <a:cubicBezTo>
                    <a:pt x="285" y="758"/>
                    <a:pt x="585" y="374"/>
                    <a:pt x="897" y="0"/>
                  </a:cubicBezTo>
                </a:path>
                <a:path w="17484" h="13836" stroke="0" extrusionOk="0">
                  <a:moveTo>
                    <a:pt x="-1" y="1152"/>
                  </a:moveTo>
                  <a:cubicBezTo>
                    <a:pt x="285" y="758"/>
                    <a:pt x="585" y="374"/>
                    <a:pt x="897" y="0"/>
                  </a:cubicBezTo>
                  <a:lnTo>
                    <a:pt x="17484" y="13836"/>
                  </a:lnTo>
                  <a:lnTo>
                    <a:pt x="-1" y="1152"/>
                  </a:lnTo>
                  <a:close/>
                </a:path>
              </a:pathLst>
            </a:custGeom>
            <a:solidFill>
              <a:srgbClr val="CCCCFF"/>
            </a:solidFill>
            <a:ln w="14288">
              <a:solidFill>
                <a:schemeClr val="bg1"/>
              </a:solidFill>
              <a:round/>
              <a:headEnd/>
              <a:tailEnd/>
            </a:ln>
          </p:spPr>
          <p:txBody>
            <a:bodyPr/>
            <a:lstStyle/>
            <a:p>
              <a:endParaRPr lang="en-US"/>
            </a:p>
          </p:txBody>
        </p:sp>
        <p:sp>
          <p:nvSpPr>
            <p:cNvPr id="195613" name="Arc 15"/>
            <p:cNvSpPr>
              <a:spLocks/>
            </p:cNvSpPr>
            <p:nvPr/>
          </p:nvSpPr>
          <p:spPr bwMode="auto">
            <a:xfrm>
              <a:off x="1805" y="1461"/>
              <a:ext cx="971" cy="928"/>
            </a:xfrm>
            <a:custGeom>
              <a:avLst/>
              <a:gdLst>
                <a:gd name="T0" fmla="*/ 0 w 16587"/>
                <a:gd name="T1" fmla="*/ 0 h 15852"/>
                <a:gd name="T2" fmla="*/ 0 w 16587"/>
                <a:gd name="T3" fmla="*/ 0 h 15852"/>
                <a:gd name="T4" fmla="*/ 0 w 16587"/>
                <a:gd name="T5" fmla="*/ 0 h 15852"/>
                <a:gd name="T6" fmla="*/ 0 60000 65536"/>
                <a:gd name="T7" fmla="*/ 0 60000 65536"/>
                <a:gd name="T8" fmla="*/ 0 60000 65536"/>
              </a:gdLst>
              <a:ahLst/>
              <a:cxnLst>
                <a:cxn ang="T6">
                  <a:pos x="T0" y="T1"/>
                </a:cxn>
                <a:cxn ang="T7">
                  <a:pos x="T2" y="T3"/>
                </a:cxn>
                <a:cxn ang="T8">
                  <a:pos x="T4" y="T5"/>
                </a:cxn>
              </a:cxnLst>
              <a:rect l="0" t="0" r="r" b="b"/>
              <a:pathLst>
                <a:path w="16587" h="15852" fill="none" extrusionOk="0">
                  <a:moveTo>
                    <a:pt x="0" y="2016"/>
                  </a:moveTo>
                  <a:cubicBezTo>
                    <a:pt x="594" y="1303"/>
                    <a:pt x="1233" y="630"/>
                    <a:pt x="1914" y="-1"/>
                  </a:cubicBezTo>
                </a:path>
                <a:path w="16587" h="15852" stroke="0" extrusionOk="0">
                  <a:moveTo>
                    <a:pt x="0" y="2016"/>
                  </a:moveTo>
                  <a:cubicBezTo>
                    <a:pt x="594" y="1303"/>
                    <a:pt x="1233" y="630"/>
                    <a:pt x="1914" y="-1"/>
                  </a:cubicBezTo>
                  <a:lnTo>
                    <a:pt x="16587" y="15852"/>
                  </a:lnTo>
                  <a:lnTo>
                    <a:pt x="0" y="2016"/>
                  </a:lnTo>
                  <a:close/>
                </a:path>
              </a:pathLst>
            </a:custGeom>
            <a:solidFill>
              <a:srgbClr val="000080"/>
            </a:solidFill>
            <a:ln w="14288">
              <a:solidFill>
                <a:schemeClr val="bg1"/>
              </a:solidFill>
              <a:round/>
              <a:headEnd/>
              <a:tailEnd/>
            </a:ln>
          </p:spPr>
          <p:txBody>
            <a:bodyPr/>
            <a:lstStyle/>
            <a:p>
              <a:endParaRPr lang="en-US"/>
            </a:p>
          </p:txBody>
        </p:sp>
        <p:sp>
          <p:nvSpPr>
            <p:cNvPr id="195614" name="Arc 16"/>
            <p:cNvSpPr>
              <a:spLocks/>
            </p:cNvSpPr>
            <p:nvPr/>
          </p:nvSpPr>
          <p:spPr bwMode="auto">
            <a:xfrm>
              <a:off x="1918" y="1282"/>
              <a:ext cx="859" cy="1106"/>
            </a:xfrm>
            <a:custGeom>
              <a:avLst/>
              <a:gdLst>
                <a:gd name="T0" fmla="*/ 0 w 14672"/>
                <a:gd name="T1" fmla="*/ 0 h 18896"/>
                <a:gd name="T2" fmla="*/ 0 w 14672"/>
                <a:gd name="T3" fmla="*/ 0 h 18896"/>
                <a:gd name="T4" fmla="*/ 0 w 14672"/>
                <a:gd name="T5" fmla="*/ 0 h 18896"/>
                <a:gd name="T6" fmla="*/ 0 60000 65536"/>
                <a:gd name="T7" fmla="*/ 0 60000 65536"/>
                <a:gd name="T8" fmla="*/ 0 60000 65536"/>
              </a:gdLst>
              <a:ahLst/>
              <a:cxnLst>
                <a:cxn ang="T6">
                  <a:pos x="T0" y="T1"/>
                </a:cxn>
                <a:cxn ang="T7">
                  <a:pos x="T2" y="T3"/>
                </a:cxn>
                <a:cxn ang="T8">
                  <a:pos x="T4" y="T5"/>
                </a:cxn>
              </a:cxnLst>
              <a:rect l="0" t="0" r="r" b="b"/>
              <a:pathLst>
                <a:path w="14672" h="18896" fill="none" extrusionOk="0">
                  <a:moveTo>
                    <a:pt x="-1" y="3043"/>
                  </a:moveTo>
                  <a:cubicBezTo>
                    <a:pt x="1275" y="1863"/>
                    <a:pt x="2687" y="841"/>
                    <a:pt x="4207" y="-1"/>
                  </a:cubicBezTo>
                </a:path>
                <a:path w="14672" h="18896" stroke="0" extrusionOk="0">
                  <a:moveTo>
                    <a:pt x="-1" y="3043"/>
                  </a:moveTo>
                  <a:cubicBezTo>
                    <a:pt x="1275" y="1863"/>
                    <a:pt x="2687" y="841"/>
                    <a:pt x="4207" y="-1"/>
                  </a:cubicBezTo>
                  <a:lnTo>
                    <a:pt x="14672" y="18896"/>
                  </a:lnTo>
                  <a:lnTo>
                    <a:pt x="-1" y="3043"/>
                  </a:lnTo>
                  <a:close/>
                </a:path>
              </a:pathLst>
            </a:custGeom>
            <a:solidFill>
              <a:srgbClr val="FF00FF"/>
            </a:solidFill>
            <a:ln w="14288">
              <a:solidFill>
                <a:schemeClr val="bg1"/>
              </a:solidFill>
              <a:round/>
              <a:headEnd/>
              <a:tailEnd/>
            </a:ln>
          </p:spPr>
          <p:txBody>
            <a:bodyPr/>
            <a:lstStyle/>
            <a:p>
              <a:endParaRPr lang="en-US"/>
            </a:p>
          </p:txBody>
        </p:sp>
        <p:sp>
          <p:nvSpPr>
            <p:cNvPr id="195615" name="Arc 17"/>
            <p:cNvSpPr>
              <a:spLocks/>
            </p:cNvSpPr>
            <p:nvPr/>
          </p:nvSpPr>
          <p:spPr bwMode="auto">
            <a:xfrm>
              <a:off x="2164" y="1127"/>
              <a:ext cx="613" cy="1261"/>
            </a:xfrm>
            <a:custGeom>
              <a:avLst/>
              <a:gdLst>
                <a:gd name="T0" fmla="*/ 0 w 10464"/>
                <a:gd name="T1" fmla="*/ 0 h 21541"/>
                <a:gd name="T2" fmla="*/ 0 w 10464"/>
                <a:gd name="T3" fmla="*/ 0 h 21541"/>
                <a:gd name="T4" fmla="*/ 0 w 10464"/>
                <a:gd name="T5" fmla="*/ 0 h 21541"/>
                <a:gd name="T6" fmla="*/ 0 60000 65536"/>
                <a:gd name="T7" fmla="*/ 0 60000 65536"/>
                <a:gd name="T8" fmla="*/ 0 60000 65536"/>
              </a:gdLst>
              <a:ahLst/>
              <a:cxnLst>
                <a:cxn ang="T6">
                  <a:pos x="T0" y="T1"/>
                </a:cxn>
                <a:cxn ang="T7">
                  <a:pos x="T2" y="T3"/>
                </a:cxn>
                <a:cxn ang="T8">
                  <a:pos x="T4" y="T5"/>
                </a:cxn>
              </a:cxnLst>
              <a:rect l="0" t="0" r="r" b="b"/>
              <a:pathLst>
                <a:path w="10464" h="21541" fill="none" extrusionOk="0">
                  <a:moveTo>
                    <a:pt x="-1" y="2644"/>
                  </a:moveTo>
                  <a:cubicBezTo>
                    <a:pt x="2728" y="1133"/>
                    <a:pt x="5753" y="231"/>
                    <a:pt x="8864" y="0"/>
                  </a:cubicBezTo>
                </a:path>
                <a:path w="10464" h="21541" stroke="0" extrusionOk="0">
                  <a:moveTo>
                    <a:pt x="-1" y="2644"/>
                  </a:moveTo>
                  <a:cubicBezTo>
                    <a:pt x="2728" y="1133"/>
                    <a:pt x="5753" y="231"/>
                    <a:pt x="8864" y="0"/>
                  </a:cubicBezTo>
                  <a:lnTo>
                    <a:pt x="10464" y="21541"/>
                  </a:lnTo>
                  <a:lnTo>
                    <a:pt x="-1" y="2644"/>
                  </a:lnTo>
                  <a:close/>
                </a:path>
              </a:pathLst>
            </a:custGeom>
            <a:solidFill>
              <a:srgbClr val="FFFF00"/>
            </a:solidFill>
            <a:ln w="14288">
              <a:solidFill>
                <a:schemeClr val="bg1"/>
              </a:solidFill>
              <a:round/>
              <a:headEnd/>
              <a:tailEnd/>
            </a:ln>
          </p:spPr>
          <p:txBody>
            <a:bodyPr/>
            <a:lstStyle/>
            <a:p>
              <a:endParaRPr lang="en-US"/>
            </a:p>
          </p:txBody>
        </p:sp>
        <p:sp>
          <p:nvSpPr>
            <p:cNvPr id="195616" name="Arc 18"/>
            <p:cNvSpPr>
              <a:spLocks/>
            </p:cNvSpPr>
            <p:nvPr/>
          </p:nvSpPr>
          <p:spPr bwMode="auto">
            <a:xfrm>
              <a:off x="2686" y="1125"/>
              <a:ext cx="94" cy="1264"/>
            </a:xfrm>
            <a:custGeom>
              <a:avLst/>
              <a:gdLst>
                <a:gd name="T0" fmla="*/ 0 w 1600"/>
                <a:gd name="T1" fmla="*/ 0 h 21599"/>
                <a:gd name="T2" fmla="*/ 0 w 1600"/>
                <a:gd name="T3" fmla="*/ 0 h 21599"/>
                <a:gd name="T4" fmla="*/ 0 w 1600"/>
                <a:gd name="T5" fmla="*/ 0 h 21599"/>
                <a:gd name="T6" fmla="*/ 0 60000 65536"/>
                <a:gd name="T7" fmla="*/ 0 60000 65536"/>
                <a:gd name="T8" fmla="*/ 0 60000 65536"/>
              </a:gdLst>
              <a:ahLst/>
              <a:cxnLst>
                <a:cxn ang="T6">
                  <a:pos x="T0" y="T1"/>
                </a:cxn>
                <a:cxn ang="T7">
                  <a:pos x="T2" y="T3"/>
                </a:cxn>
                <a:cxn ang="T8">
                  <a:pos x="T4" y="T5"/>
                </a:cxn>
              </a:cxnLst>
              <a:rect l="0" t="0" r="r" b="b"/>
              <a:pathLst>
                <a:path w="1600" h="21599" fill="none" extrusionOk="0">
                  <a:moveTo>
                    <a:pt x="0" y="58"/>
                  </a:moveTo>
                  <a:cubicBezTo>
                    <a:pt x="481" y="22"/>
                    <a:pt x="963" y="2"/>
                    <a:pt x="1445" y="-1"/>
                  </a:cubicBezTo>
                </a:path>
                <a:path w="1600" h="21599" stroke="0" extrusionOk="0">
                  <a:moveTo>
                    <a:pt x="0" y="58"/>
                  </a:moveTo>
                  <a:cubicBezTo>
                    <a:pt x="481" y="22"/>
                    <a:pt x="963" y="2"/>
                    <a:pt x="1445" y="-1"/>
                  </a:cubicBezTo>
                  <a:lnTo>
                    <a:pt x="1600" y="21599"/>
                  </a:lnTo>
                  <a:lnTo>
                    <a:pt x="0" y="58"/>
                  </a:lnTo>
                  <a:close/>
                </a:path>
              </a:pathLst>
            </a:custGeom>
            <a:solidFill>
              <a:srgbClr val="00FFFF"/>
            </a:solidFill>
            <a:ln w="14288">
              <a:solidFill>
                <a:schemeClr val="bg1"/>
              </a:solidFill>
              <a:round/>
              <a:headEnd/>
              <a:tailEnd/>
            </a:ln>
          </p:spPr>
          <p:txBody>
            <a:bodyPr/>
            <a:lstStyle/>
            <a:p>
              <a:endParaRPr lang="en-US"/>
            </a:p>
          </p:txBody>
        </p:sp>
      </p:grpSp>
      <p:sp>
        <p:nvSpPr>
          <p:cNvPr id="27670" name="Rectangle 22"/>
          <p:cNvSpPr>
            <a:spLocks noGrp="1" noChangeArrowheads="1"/>
          </p:cNvSpPr>
          <p:nvPr>
            <p:ph type="title"/>
          </p:nvPr>
        </p:nvSpPr>
        <p:spPr>
          <a:xfrm>
            <a:off x="0" y="228600"/>
            <a:ext cx="9144000" cy="1143000"/>
          </a:xfrm>
        </p:spPr>
        <p:txBody>
          <a:bodyPr/>
          <a:lstStyle/>
          <a:p>
            <a:pPr eaLnBrk="1" hangingPunct="1">
              <a:defRPr/>
            </a:pPr>
            <a:r>
              <a:rPr lang="en-US" sz="3200" b="1" smtClean="0">
                <a:solidFill>
                  <a:schemeClr val="bg1"/>
                </a:solidFill>
                <a:latin typeface="Arial" charset="0"/>
                <a:cs typeface="+mj-cs"/>
              </a:rPr>
              <a:t>Proportion of cancer deaths attributed to various environmental factors (Doll and Peto)</a:t>
            </a:r>
          </a:p>
        </p:txBody>
      </p:sp>
      <p:sp>
        <p:nvSpPr>
          <p:cNvPr id="27672" name="Text Box 24"/>
          <p:cNvSpPr txBox="1">
            <a:spLocks noChangeArrowheads="1"/>
          </p:cNvSpPr>
          <p:nvPr/>
        </p:nvSpPr>
        <p:spPr bwMode="auto">
          <a:xfrm>
            <a:off x="152400" y="1447800"/>
            <a:ext cx="41148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a:solidFill>
                  <a:srgbClr val="000066"/>
                </a:solidFill>
                <a:latin typeface="Arial" charset="0"/>
              </a:rPr>
              <a:t>                              Infection 10% (?)</a:t>
            </a:r>
          </a:p>
          <a:p>
            <a:pPr>
              <a:defRPr/>
            </a:pPr>
            <a:endParaRPr lang="en-US" sz="1800" b="1">
              <a:solidFill>
                <a:srgbClr val="000066"/>
              </a:solidFill>
              <a:latin typeface="Arial" charset="0"/>
            </a:endParaRPr>
          </a:p>
          <a:p>
            <a:pPr>
              <a:defRPr/>
            </a:pPr>
            <a:r>
              <a:rPr lang="en-US" sz="1800" b="1">
                <a:solidFill>
                  <a:srgbClr val="000066"/>
                </a:solidFill>
                <a:latin typeface="Arial" charset="0"/>
              </a:rPr>
              <a:t>               Geophysical 3%</a:t>
            </a:r>
          </a:p>
          <a:p>
            <a:pPr>
              <a:defRPr/>
            </a:pPr>
            <a:endParaRPr lang="en-US" sz="1800" b="1">
              <a:solidFill>
                <a:srgbClr val="000066"/>
              </a:solidFill>
              <a:latin typeface="Arial" charset="0"/>
            </a:endParaRPr>
          </a:p>
          <a:p>
            <a:pPr>
              <a:defRPr/>
            </a:pPr>
            <a:r>
              <a:rPr lang="en-US" sz="1800" b="1">
                <a:solidFill>
                  <a:srgbClr val="000066"/>
                </a:solidFill>
                <a:latin typeface="Arial" charset="0"/>
              </a:rPr>
              <a:t>      Medical Treatments 1%</a:t>
            </a:r>
          </a:p>
          <a:p>
            <a:pPr>
              <a:defRPr/>
            </a:pPr>
            <a:endParaRPr lang="en-US" sz="1800" b="1">
              <a:solidFill>
                <a:srgbClr val="000066"/>
              </a:solidFill>
              <a:latin typeface="Arial" charset="0"/>
            </a:endParaRPr>
          </a:p>
          <a:p>
            <a:pPr>
              <a:defRPr/>
            </a:pPr>
            <a:r>
              <a:rPr lang="en-US" sz="1800" b="1">
                <a:solidFill>
                  <a:srgbClr val="000066"/>
                </a:solidFill>
                <a:latin typeface="Arial" charset="0"/>
              </a:rPr>
              <a:t>Consumer Products &lt;1%</a:t>
            </a:r>
          </a:p>
          <a:p>
            <a:pPr>
              <a:defRPr/>
            </a:pPr>
            <a:endParaRPr lang="en-US" sz="1800" b="1">
              <a:solidFill>
                <a:srgbClr val="000066"/>
              </a:solidFill>
              <a:latin typeface="Arial" charset="0"/>
            </a:endParaRPr>
          </a:p>
          <a:p>
            <a:pPr>
              <a:defRPr/>
            </a:pPr>
            <a:r>
              <a:rPr lang="en-US" sz="1800" b="1">
                <a:solidFill>
                  <a:srgbClr val="000066"/>
                </a:solidFill>
                <a:latin typeface="Arial" charset="0"/>
              </a:rPr>
              <a:t>Pollution 2%</a:t>
            </a:r>
          </a:p>
          <a:p>
            <a:pPr>
              <a:defRPr/>
            </a:pPr>
            <a:endParaRPr lang="en-US" sz="1800" b="1">
              <a:solidFill>
                <a:srgbClr val="000066"/>
              </a:solidFill>
              <a:latin typeface="Arial" charset="0"/>
            </a:endParaRPr>
          </a:p>
          <a:p>
            <a:pPr>
              <a:defRPr/>
            </a:pPr>
            <a:r>
              <a:rPr lang="en-US" sz="1800" b="1">
                <a:solidFill>
                  <a:srgbClr val="000066"/>
                </a:solidFill>
                <a:latin typeface="Arial" charset="0"/>
              </a:rPr>
              <a:t>Occupational 4%</a:t>
            </a:r>
          </a:p>
          <a:p>
            <a:pPr>
              <a:defRPr/>
            </a:pPr>
            <a:endParaRPr lang="en-US" sz="1800" b="1">
              <a:solidFill>
                <a:srgbClr val="000066"/>
              </a:solidFill>
              <a:latin typeface="Arial" charset="0"/>
            </a:endParaRPr>
          </a:p>
          <a:p>
            <a:pPr>
              <a:defRPr/>
            </a:pPr>
            <a:r>
              <a:rPr lang="en-US" sz="1800" b="1">
                <a:solidFill>
                  <a:srgbClr val="000066"/>
                </a:solidFill>
                <a:latin typeface="Arial" charset="0"/>
              </a:rPr>
              <a:t>Sexual Behavior 7%</a:t>
            </a:r>
          </a:p>
          <a:p>
            <a:pPr>
              <a:defRPr/>
            </a:pPr>
            <a:endParaRPr lang="en-US" sz="1800" b="1">
              <a:solidFill>
                <a:srgbClr val="000066"/>
              </a:solidFill>
              <a:latin typeface="Arial" charset="0"/>
            </a:endParaRPr>
          </a:p>
          <a:p>
            <a:pPr>
              <a:defRPr/>
            </a:pPr>
            <a:r>
              <a:rPr lang="en-US" sz="1800" b="1">
                <a:solidFill>
                  <a:srgbClr val="000066"/>
                </a:solidFill>
                <a:latin typeface="Arial" charset="0"/>
              </a:rPr>
              <a:t>Food Additives &lt;1%</a:t>
            </a:r>
            <a:endParaRPr lang="en-US" sz="1800" b="1">
              <a:solidFill>
                <a:srgbClr val="FFFFFF"/>
              </a:solidFill>
              <a:latin typeface="Arial" charset="0"/>
            </a:endParaRPr>
          </a:p>
        </p:txBody>
      </p:sp>
      <p:sp>
        <p:nvSpPr>
          <p:cNvPr id="27673" name="Text Box 25"/>
          <p:cNvSpPr txBox="1">
            <a:spLocks noChangeArrowheads="1"/>
          </p:cNvSpPr>
          <p:nvPr/>
        </p:nvSpPr>
        <p:spPr bwMode="auto">
          <a:xfrm>
            <a:off x="5181600" y="1524000"/>
            <a:ext cx="161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000066"/>
                </a:solidFill>
                <a:latin typeface="Arial" charset="0"/>
              </a:rPr>
              <a:t>Unknown ?%</a:t>
            </a:r>
          </a:p>
        </p:txBody>
      </p:sp>
      <p:sp>
        <p:nvSpPr>
          <p:cNvPr id="27674" name="Text Box 26"/>
          <p:cNvSpPr txBox="1">
            <a:spLocks noChangeArrowheads="1"/>
          </p:cNvSpPr>
          <p:nvPr/>
        </p:nvSpPr>
        <p:spPr bwMode="auto">
          <a:xfrm>
            <a:off x="7010400" y="312420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000066"/>
                </a:solidFill>
                <a:latin typeface="Arial" charset="0"/>
              </a:rPr>
              <a:t>Tobacco 30%</a:t>
            </a:r>
          </a:p>
        </p:txBody>
      </p:sp>
      <p:sp>
        <p:nvSpPr>
          <p:cNvPr id="27675" name="Text Box 27"/>
          <p:cNvSpPr txBox="1">
            <a:spLocks noChangeArrowheads="1"/>
          </p:cNvSpPr>
          <p:nvPr/>
        </p:nvSpPr>
        <p:spPr bwMode="auto">
          <a:xfrm>
            <a:off x="7010400" y="5715000"/>
            <a:ext cx="141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a:solidFill>
                  <a:srgbClr val="000066"/>
                </a:solidFill>
                <a:latin typeface="Arial" charset="0"/>
              </a:rPr>
              <a:t>Alcohol 3%</a:t>
            </a:r>
          </a:p>
        </p:txBody>
      </p:sp>
      <p:sp>
        <p:nvSpPr>
          <p:cNvPr id="27676" name="Text Box 28"/>
          <p:cNvSpPr txBox="1">
            <a:spLocks noChangeArrowheads="1"/>
          </p:cNvSpPr>
          <p:nvPr/>
        </p:nvSpPr>
        <p:spPr bwMode="auto">
          <a:xfrm>
            <a:off x="4038600" y="5334000"/>
            <a:ext cx="1465263"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000066"/>
                </a:solidFill>
                <a:latin typeface="Arial" charset="0"/>
              </a:rPr>
              <a:t>Diet 35%</a:t>
            </a:r>
          </a:p>
        </p:txBody>
      </p:sp>
      <p:sp>
        <p:nvSpPr>
          <p:cNvPr id="27677" name="Line 29"/>
          <p:cNvSpPr>
            <a:spLocks noChangeShapeType="1"/>
          </p:cNvSpPr>
          <p:nvPr/>
        </p:nvSpPr>
        <p:spPr bwMode="auto">
          <a:xfrm flipH="1">
            <a:off x="5105400" y="1905000"/>
            <a:ext cx="228600" cy="838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78" name="Line 30"/>
          <p:cNvSpPr>
            <a:spLocks noChangeShapeType="1"/>
          </p:cNvSpPr>
          <p:nvPr/>
        </p:nvSpPr>
        <p:spPr bwMode="auto">
          <a:xfrm>
            <a:off x="3733800" y="1828800"/>
            <a:ext cx="685800" cy="9144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79" name="Line 31"/>
          <p:cNvSpPr>
            <a:spLocks noChangeShapeType="1"/>
          </p:cNvSpPr>
          <p:nvPr/>
        </p:nvSpPr>
        <p:spPr bwMode="auto">
          <a:xfrm>
            <a:off x="3048000" y="2286000"/>
            <a:ext cx="685800" cy="838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80" name="Line 32"/>
          <p:cNvSpPr>
            <a:spLocks noChangeShapeType="1"/>
          </p:cNvSpPr>
          <p:nvPr/>
        </p:nvSpPr>
        <p:spPr bwMode="auto">
          <a:xfrm>
            <a:off x="3200400" y="2895600"/>
            <a:ext cx="381000" cy="3810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81" name="Line 33"/>
          <p:cNvSpPr>
            <a:spLocks noChangeShapeType="1"/>
          </p:cNvSpPr>
          <p:nvPr/>
        </p:nvSpPr>
        <p:spPr bwMode="auto">
          <a:xfrm>
            <a:off x="2971800" y="3200400"/>
            <a:ext cx="533400" cy="1524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82" name="Line 34"/>
          <p:cNvSpPr>
            <a:spLocks noChangeShapeType="1"/>
          </p:cNvSpPr>
          <p:nvPr/>
        </p:nvSpPr>
        <p:spPr bwMode="auto">
          <a:xfrm flipV="1">
            <a:off x="1828800" y="3505200"/>
            <a:ext cx="1524000" cy="304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83" name="Line 35"/>
          <p:cNvSpPr>
            <a:spLocks noChangeShapeType="1"/>
          </p:cNvSpPr>
          <p:nvPr/>
        </p:nvSpPr>
        <p:spPr bwMode="auto">
          <a:xfrm flipV="1">
            <a:off x="2209800" y="3886200"/>
            <a:ext cx="1066800" cy="4572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84" name="Line 36"/>
          <p:cNvSpPr>
            <a:spLocks noChangeShapeType="1"/>
          </p:cNvSpPr>
          <p:nvPr/>
        </p:nvSpPr>
        <p:spPr bwMode="auto">
          <a:xfrm flipV="1">
            <a:off x="2438400" y="4648200"/>
            <a:ext cx="685800" cy="3048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85" name="Line 37"/>
          <p:cNvSpPr>
            <a:spLocks noChangeShapeType="1"/>
          </p:cNvSpPr>
          <p:nvPr/>
        </p:nvSpPr>
        <p:spPr bwMode="auto">
          <a:xfrm flipV="1">
            <a:off x="2590800" y="5029200"/>
            <a:ext cx="685800" cy="3810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87" name="Line 39"/>
          <p:cNvSpPr>
            <a:spLocks noChangeShapeType="1"/>
          </p:cNvSpPr>
          <p:nvPr/>
        </p:nvSpPr>
        <p:spPr bwMode="auto">
          <a:xfrm flipH="1" flipV="1">
            <a:off x="6629400" y="5486400"/>
            <a:ext cx="304800" cy="2286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88" name="Line 40"/>
          <p:cNvSpPr>
            <a:spLocks noChangeShapeType="1"/>
          </p:cNvSpPr>
          <p:nvPr/>
        </p:nvSpPr>
        <p:spPr bwMode="auto">
          <a:xfrm flipH="1">
            <a:off x="6705600" y="3352800"/>
            <a:ext cx="304800" cy="1524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
        <p:nvSpPr>
          <p:cNvPr id="27689" name="Line 41"/>
          <p:cNvSpPr>
            <a:spLocks noChangeShapeType="1"/>
          </p:cNvSpPr>
          <p:nvPr/>
        </p:nvSpPr>
        <p:spPr bwMode="auto">
          <a:xfrm flipV="1">
            <a:off x="2438400" y="4953000"/>
            <a:ext cx="762000" cy="3810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2800" b="1">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10200" y="1518920"/>
            <a:ext cx="2873077" cy="400110"/>
          </a:xfrm>
          <a:prstGeom prst="rect">
            <a:avLst/>
          </a:prstGeom>
          <a:noFill/>
        </p:spPr>
        <p:txBody>
          <a:bodyPr wrap="none" rtlCol="0">
            <a:spAutoFit/>
          </a:bodyPr>
          <a:lstStyle/>
          <a:p>
            <a:pPr defTabSz="457200" fontAlgn="auto">
              <a:spcBef>
                <a:spcPts val="0"/>
              </a:spcBef>
              <a:spcAft>
                <a:spcPts val="0"/>
              </a:spcAft>
            </a:pPr>
            <a:r>
              <a:rPr lang="en-US" sz="2000" b="1" dirty="0" smtClean="0">
                <a:solidFill>
                  <a:prstClr val="black"/>
                </a:solidFill>
                <a:latin typeface="Arial"/>
                <a:ea typeface="+mn-ea"/>
                <a:cs typeface="Arial"/>
              </a:rPr>
              <a:t>Type 2 Manhattan plot</a:t>
            </a:r>
            <a:endParaRPr lang="en-US" sz="2000" b="1" dirty="0">
              <a:solidFill>
                <a:prstClr val="black"/>
              </a:solidFill>
              <a:latin typeface="Arial"/>
              <a:ea typeface="+mn-ea"/>
              <a:cs typeface="Arial"/>
            </a:endParaRPr>
          </a:p>
        </p:txBody>
      </p:sp>
      <p:pic>
        <p:nvPicPr>
          <p:cNvPr id="12" name="Picture 11"/>
          <p:cNvPicPr>
            <a:picLocks noChangeAspect="1"/>
          </p:cNvPicPr>
          <p:nvPr/>
        </p:nvPicPr>
        <p:blipFill>
          <a:blip r:embed="rId2"/>
          <a:stretch>
            <a:fillRect/>
          </a:stretch>
        </p:blipFill>
        <p:spPr>
          <a:xfrm>
            <a:off x="4495800" y="1976120"/>
            <a:ext cx="3962400" cy="2712720"/>
          </a:xfrm>
          <a:prstGeom prst="rect">
            <a:avLst/>
          </a:prstGeom>
        </p:spPr>
      </p:pic>
      <p:pic>
        <p:nvPicPr>
          <p:cNvPr id="13" name="Picture 12"/>
          <p:cNvPicPr>
            <a:picLocks noChangeAspect="1"/>
          </p:cNvPicPr>
          <p:nvPr/>
        </p:nvPicPr>
        <p:blipFill>
          <a:blip r:embed="rId3"/>
          <a:stretch>
            <a:fillRect/>
          </a:stretch>
        </p:blipFill>
        <p:spPr>
          <a:xfrm>
            <a:off x="381000" y="2052320"/>
            <a:ext cx="3962400" cy="2672080"/>
          </a:xfrm>
          <a:prstGeom prst="rect">
            <a:avLst/>
          </a:prstGeom>
        </p:spPr>
      </p:pic>
      <p:sp>
        <p:nvSpPr>
          <p:cNvPr id="14" name="TextBox 13"/>
          <p:cNvSpPr txBox="1"/>
          <p:nvPr/>
        </p:nvSpPr>
        <p:spPr>
          <a:xfrm>
            <a:off x="1371600" y="1518920"/>
            <a:ext cx="2008332" cy="400110"/>
          </a:xfrm>
          <a:prstGeom prst="rect">
            <a:avLst/>
          </a:prstGeom>
          <a:noFill/>
        </p:spPr>
        <p:txBody>
          <a:bodyPr wrap="none" rtlCol="0">
            <a:spAutoFit/>
          </a:bodyPr>
          <a:lstStyle/>
          <a:p>
            <a:pPr defTabSz="457200" fontAlgn="auto">
              <a:spcBef>
                <a:spcPts val="0"/>
              </a:spcBef>
              <a:spcAft>
                <a:spcPts val="0"/>
              </a:spcAft>
            </a:pPr>
            <a:r>
              <a:rPr lang="en-US" sz="2000" b="1" dirty="0" smtClean="0">
                <a:solidFill>
                  <a:prstClr val="black"/>
                </a:solidFill>
                <a:latin typeface="Arial"/>
                <a:ea typeface="+mn-ea"/>
                <a:cs typeface="Arial"/>
              </a:rPr>
              <a:t>Manhattan plot</a:t>
            </a:r>
            <a:endParaRPr lang="en-US" sz="2000" b="1" dirty="0">
              <a:solidFill>
                <a:prstClr val="black"/>
              </a:solidFill>
              <a:latin typeface="Arial"/>
              <a:ea typeface="+mn-ea"/>
              <a:cs typeface="Arial"/>
            </a:endParaRPr>
          </a:p>
        </p:txBody>
      </p:sp>
      <p:sp>
        <p:nvSpPr>
          <p:cNvPr id="15" name="TextBox 14"/>
          <p:cNvSpPr txBox="1"/>
          <p:nvPr/>
        </p:nvSpPr>
        <p:spPr>
          <a:xfrm>
            <a:off x="1905000" y="457200"/>
            <a:ext cx="5614087" cy="400110"/>
          </a:xfrm>
          <a:prstGeom prst="rect">
            <a:avLst/>
          </a:prstGeom>
          <a:noFill/>
        </p:spPr>
        <p:txBody>
          <a:bodyPr wrap="none" rtlCol="0">
            <a:spAutoFit/>
          </a:bodyPr>
          <a:lstStyle/>
          <a:p>
            <a:pPr algn="ctr" defTabSz="457200" fontAlgn="auto">
              <a:spcBef>
                <a:spcPts val="0"/>
              </a:spcBef>
              <a:spcAft>
                <a:spcPts val="0"/>
              </a:spcAft>
            </a:pPr>
            <a:r>
              <a:rPr lang="en-US" sz="2000" b="1" dirty="0" err="1" smtClean="0">
                <a:solidFill>
                  <a:prstClr val="black"/>
                </a:solidFill>
                <a:latin typeface="Arial"/>
                <a:ea typeface="+mn-ea"/>
                <a:cs typeface="Arial"/>
              </a:rPr>
              <a:t>Metabolome</a:t>
            </a:r>
            <a:r>
              <a:rPr lang="en-US" sz="2000" b="1" dirty="0" smtClean="0">
                <a:solidFill>
                  <a:prstClr val="black"/>
                </a:solidFill>
                <a:latin typeface="Arial"/>
                <a:ea typeface="+mn-ea"/>
                <a:cs typeface="Arial"/>
              </a:rPr>
              <a:t>-wide association study (MWAS)</a:t>
            </a:r>
            <a:endParaRPr lang="en-US" sz="2000" b="1" dirty="0">
              <a:solidFill>
                <a:prstClr val="black"/>
              </a:solidFill>
              <a:latin typeface="Arial"/>
              <a:ea typeface="+mn-ea"/>
              <a:cs typeface="Arial"/>
            </a:endParaRPr>
          </a:p>
        </p:txBody>
      </p:sp>
      <p:sp>
        <p:nvSpPr>
          <p:cNvPr id="16" name="TextBox 15"/>
          <p:cNvSpPr txBox="1"/>
          <p:nvPr/>
        </p:nvSpPr>
        <p:spPr>
          <a:xfrm>
            <a:off x="714238" y="1078468"/>
            <a:ext cx="7896362" cy="369332"/>
          </a:xfrm>
          <a:prstGeom prst="rect">
            <a:avLst/>
          </a:prstGeom>
          <a:noFill/>
        </p:spPr>
        <p:txBody>
          <a:bodyPr wrap="none" rtlCol="0">
            <a:spAutoFit/>
          </a:bodyPr>
          <a:lstStyle/>
          <a:p>
            <a:pPr algn="ctr" defTabSz="457200" fontAlgn="auto">
              <a:spcBef>
                <a:spcPts val="0"/>
              </a:spcBef>
              <a:spcAft>
                <a:spcPts val="0"/>
              </a:spcAft>
            </a:pPr>
            <a:r>
              <a:rPr lang="en-US" sz="1800" dirty="0" smtClean="0">
                <a:solidFill>
                  <a:prstClr val="black"/>
                </a:solidFill>
                <a:latin typeface="Arial"/>
                <a:ea typeface="+mn-ea"/>
                <a:cs typeface="Arial"/>
              </a:rPr>
              <a:t>Plot the negative log </a:t>
            </a:r>
            <a:r>
              <a:rPr lang="en-US" sz="1800" i="1" dirty="0" smtClean="0">
                <a:solidFill>
                  <a:prstClr val="black"/>
                </a:solidFill>
                <a:latin typeface="Arial"/>
                <a:ea typeface="+mn-ea"/>
                <a:cs typeface="Arial"/>
              </a:rPr>
              <a:t>p</a:t>
            </a:r>
            <a:r>
              <a:rPr lang="en-US" sz="1800" dirty="0" smtClean="0">
                <a:solidFill>
                  <a:prstClr val="black"/>
                </a:solidFill>
                <a:latin typeface="Arial"/>
                <a:ea typeface="+mn-ea"/>
                <a:cs typeface="Arial"/>
              </a:rPr>
              <a:t> as a function of </a:t>
            </a:r>
            <a:r>
              <a:rPr lang="en-US" sz="1800" i="1" dirty="0" smtClean="0">
                <a:solidFill>
                  <a:prstClr val="black"/>
                </a:solidFill>
                <a:latin typeface="Arial"/>
                <a:ea typeface="+mn-ea"/>
                <a:cs typeface="Arial"/>
              </a:rPr>
              <a:t>m/z</a:t>
            </a:r>
            <a:r>
              <a:rPr lang="en-US" sz="1800" dirty="0" smtClean="0">
                <a:solidFill>
                  <a:prstClr val="black"/>
                </a:solidFill>
                <a:latin typeface="Arial"/>
                <a:ea typeface="+mn-ea"/>
                <a:cs typeface="Arial"/>
              </a:rPr>
              <a:t> or as a function of retention time</a:t>
            </a:r>
            <a:endParaRPr lang="en-US" sz="1800" dirty="0">
              <a:solidFill>
                <a:prstClr val="black"/>
              </a:solidFill>
              <a:latin typeface="Arial"/>
              <a:ea typeface="+mn-ea"/>
              <a:cs typeface="Arial"/>
            </a:endParaRPr>
          </a:p>
        </p:txBody>
      </p:sp>
      <p:sp>
        <p:nvSpPr>
          <p:cNvPr id="17" name="TextBox 16"/>
          <p:cNvSpPr txBox="1"/>
          <p:nvPr/>
        </p:nvSpPr>
        <p:spPr>
          <a:xfrm>
            <a:off x="407977" y="5096470"/>
            <a:ext cx="7974023" cy="923330"/>
          </a:xfrm>
          <a:prstGeom prst="rect">
            <a:avLst/>
          </a:prstGeom>
          <a:noFill/>
        </p:spPr>
        <p:txBody>
          <a:bodyPr wrap="square" rtlCol="0">
            <a:spAutoFit/>
          </a:bodyPr>
          <a:lstStyle/>
          <a:p>
            <a:pPr algn="ctr" defTabSz="457200" fontAlgn="auto">
              <a:spcBef>
                <a:spcPts val="0"/>
              </a:spcBef>
              <a:spcAft>
                <a:spcPts val="0"/>
              </a:spcAft>
            </a:pPr>
            <a:r>
              <a:rPr lang="en-US" sz="1800" dirty="0" smtClean="0">
                <a:solidFill>
                  <a:prstClr val="black"/>
                </a:solidFill>
                <a:latin typeface="Arial"/>
                <a:ea typeface="+mn-ea"/>
                <a:cs typeface="Arial"/>
              </a:rPr>
              <a:t>These figures are generated in Excel.  Green is no difference at FDR cutoff.  Red represent positively correlated and blue is negatively correlate metabolite. </a:t>
            </a:r>
            <a:endParaRPr lang="en-US" sz="1800" dirty="0">
              <a:solidFill>
                <a:prstClr val="black"/>
              </a:solidFill>
              <a:latin typeface="Arial"/>
              <a:ea typeface="+mn-ea"/>
              <a:cs typeface="Arial"/>
            </a:endParaRPr>
          </a:p>
        </p:txBody>
      </p:sp>
    </p:spTree>
    <p:extLst>
      <p:ext uri="{BB962C8B-B14F-4D97-AF65-F5344CB8AC3E}">
        <p14:creationId xmlns:p14="http://schemas.microsoft.com/office/powerpoint/2010/main" val="23651882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9400"/>
            <a:ext cx="9144000" cy="6283685"/>
          </a:xfrm>
          <a:prstGeom prst="rect">
            <a:avLst/>
          </a:prstGeom>
        </p:spPr>
      </p:pic>
    </p:spTree>
    <p:extLst>
      <p:ext uri="{BB962C8B-B14F-4D97-AF65-F5344CB8AC3E}">
        <p14:creationId xmlns:p14="http://schemas.microsoft.com/office/powerpoint/2010/main" val="16442174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5500" y="419100"/>
            <a:ext cx="7480300" cy="6019800"/>
          </a:xfrm>
          <a:prstGeom prst="rect">
            <a:avLst/>
          </a:prstGeom>
        </p:spPr>
      </p:pic>
    </p:spTree>
    <p:extLst>
      <p:ext uri="{BB962C8B-B14F-4D97-AF65-F5344CB8AC3E}">
        <p14:creationId xmlns:p14="http://schemas.microsoft.com/office/powerpoint/2010/main" val="26953877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381000"/>
            <a:ext cx="7924800" cy="6096000"/>
          </a:xfrm>
          <a:prstGeom prst="rect">
            <a:avLst/>
          </a:prstGeom>
        </p:spPr>
      </p:pic>
    </p:spTree>
    <p:extLst>
      <p:ext uri="{BB962C8B-B14F-4D97-AF65-F5344CB8AC3E}">
        <p14:creationId xmlns:p14="http://schemas.microsoft.com/office/powerpoint/2010/main" val="15010177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7400" y="736600"/>
            <a:ext cx="7569200" cy="5384800"/>
          </a:xfrm>
          <a:prstGeom prst="rect">
            <a:avLst/>
          </a:prstGeom>
        </p:spPr>
      </p:pic>
    </p:spTree>
    <p:extLst>
      <p:ext uri="{BB962C8B-B14F-4D97-AF65-F5344CB8AC3E}">
        <p14:creationId xmlns:p14="http://schemas.microsoft.com/office/powerpoint/2010/main" val="22241206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8500" y="749300"/>
            <a:ext cx="7747000" cy="5346700"/>
          </a:xfrm>
          <a:prstGeom prst="rect">
            <a:avLst/>
          </a:prstGeom>
        </p:spPr>
      </p:pic>
    </p:spTree>
    <p:extLst>
      <p:ext uri="{BB962C8B-B14F-4D97-AF65-F5344CB8AC3E}">
        <p14:creationId xmlns:p14="http://schemas.microsoft.com/office/powerpoint/2010/main" val="37962323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622300"/>
            <a:ext cx="7315200" cy="5613400"/>
          </a:xfrm>
          <a:prstGeom prst="rect">
            <a:avLst/>
          </a:prstGeom>
        </p:spPr>
      </p:pic>
    </p:spTree>
    <p:extLst>
      <p:ext uri="{BB962C8B-B14F-4D97-AF65-F5344CB8AC3E}">
        <p14:creationId xmlns:p14="http://schemas.microsoft.com/office/powerpoint/2010/main" val="398410731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79500"/>
            <a:ext cx="9144000" cy="4677878"/>
          </a:xfrm>
          <a:prstGeom prst="rect">
            <a:avLst/>
          </a:prstGeom>
        </p:spPr>
      </p:pic>
    </p:spTree>
    <p:extLst>
      <p:ext uri="{BB962C8B-B14F-4D97-AF65-F5344CB8AC3E}">
        <p14:creationId xmlns:p14="http://schemas.microsoft.com/office/powerpoint/2010/main" val="8018018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144000" cy="6237381"/>
          </a:xfrm>
          <a:prstGeom prst="rect">
            <a:avLst/>
          </a:prstGeom>
        </p:spPr>
      </p:pic>
    </p:spTree>
    <p:extLst>
      <p:ext uri="{BB962C8B-B14F-4D97-AF65-F5344CB8AC3E}">
        <p14:creationId xmlns:p14="http://schemas.microsoft.com/office/powerpoint/2010/main" val="8711699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ext Box 7"/>
          <p:cNvSpPr txBox="1">
            <a:spLocks noChangeArrowheads="1"/>
          </p:cNvSpPr>
          <p:nvPr/>
        </p:nvSpPr>
        <p:spPr bwMode="auto">
          <a:xfrm>
            <a:off x="290513" y="793750"/>
            <a:ext cx="1060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0000"/>
                </a:solidFill>
                <a:latin typeface="Times New Roman" charset="0"/>
              </a:rPr>
              <a:t>EMORY</a:t>
            </a:r>
          </a:p>
          <a:p>
            <a:pPr algn="ctr" eaLnBrk="1" hangingPunct="1"/>
            <a:r>
              <a:rPr lang="en-US" sz="700" b="1">
                <a:solidFill>
                  <a:srgbClr val="000000"/>
                </a:solidFill>
                <a:latin typeface="Times New Roman" charset="0"/>
              </a:rPr>
              <a:t>SCHOOL OF</a:t>
            </a:r>
          </a:p>
          <a:p>
            <a:pPr algn="ctr" eaLnBrk="1" hangingPunct="1"/>
            <a:r>
              <a:rPr lang="en-US" sz="900" b="1">
                <a:solidFill>
                  <a:srgbClr val="000000"/>
                </a:solidFill>
                <a:latin typeface="Times New Roman" charset="0"/>
              </a:rPr>
              <a:t>MEDICINE</a:t>
            </a:r>
          </a:p>
        </p:txBody>
      </p:sp>
      <p:sp>
        <p:nvSpPr>
          <p:cNvPr id="220162" name="Rectangle 13"/>
          <p:cNvSpPr>
            <a:spLocks noChangeArrowheads="1"/>
          </p:cNvSpPr>
          <p:nvPr/>
        </p:nvSpPr>
        <p:spPr bwMode="auto">
          <a:xfrm>
            <a:off x="1295400" y="228600"/>
            <a:ext cx="7543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a:solidFill>
                  <a:srgbClr val="254061"/>
                </a:solidFill>
                <a:latin typeface="Arial" charset="0"/>
                <a:cs typeface="Arial" charset="0"/>
              </a:rPr>
              <a:t>Hierarchical cluster analysis of subjects according to most significant metabolites that differ according to BMI</a:t>
            </a:r>
            <a:endParaRPr lang="en-US" sz="2800">
              <a:solidFill>
                <a:srgbClr val="254061"/>
              </a:solidFill>
              <a:latin typeface="Arial" charset="0"/>
              <a:cs typeface="Arial" charset="0"/>
            </a:endParaRPr>
          </a:p>
        </p:txBody>
      </p:sp>
      <p:pic>
        <p:nvPicPr>
          <p:cNvPr id="220163" name="Picture 12" descr="emory-logo"/>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81000" y="0"/>
            <a:ext cx="86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Line 423"/>
          <p:cNvSpPr>
            <a:spLocks noChangeShapeType="1"/>
          </p:cNvSpPr>
          <p:nvPr/>
        </p:nvSpPr>
        <p:spPr bwMode="auto">
          <a:xfrm>
            <a:off x="671513" y="6553200"/>
            <a:ext cx="7939087"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nvGrpSpPr>
          <p:cNvPr id="220165" name="Group 424"/>
          <p:cNvGrpSpPr>
            <a:grpSpLocks/>
          </p:cNvGrpSpPr>
          <p:nvPr/>
        </p:nvGrpSpPr>
        <p:grpSpPr bwMode="auto">
          <a:xfrm>
            <a:off x="1981200" y="1071563"/>
            <a:ext cx="6019800" cy="71437"/>
            <a:chOff x="363" y="706"/>
            <a:chExt cx="5001" cy="45"/>
          </a:xfrm>
        </p:grpSpPr>
        <p:grpSp>
          <p:nvGrpSpPr>
            <p:cNvPr id="220175" name="Group 425"/>
            <p:cNvGrpSpPr>
              <a:grpSpLocks/>
            </p:cNvGrpSpPr>
            <p:nvPr/>
          </p:nvGrpSpPr>
          <p:grpSpPr bwMode="auto">
            <a:xfrm>
              <a:off x="363" y="730"/>
              <a:ext cx="2945" cy="21"/>
              <a:chOff x="365" y="742"/>
              <a:chExt cx="2945" cy="21"/>
            </a:xfrm>
          </p:grpSpPr>
          <p:sp>
            <p:nvSpPr>
              <p:cNvPr id="220177"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20178"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sp>
          <p:nvSpPr>
            <p:cNvPr id="220176"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pic>
        <p:nvPicPr>
          <p:cNvPr id="22016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133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7" name="TextBox 2"/>
          <p:cNvSpPr txBox="1">
            <a:spLocks noChangeArrowheads="1"/>
          </p:cNvSpPr>
          <p:nvPr/>
        </p:nvSpPr>
        <p:spPr bwMode="auto">
          <a:xfrm>
            <a:off x="3386138" y="1306513"/>
            <a:ext cx="3506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Two major clusters of individuals</a:t>
            </a:r>
          </a:p>
        </p:txBody>
      </p:sp>
      <p:sp>
        <p:nvSpPr>
          <p:cNvPr id="220168" name="TextBox 16"/>
          <p:cNvSpPr txBox="1">
            <a:spLocks noChangeArrowheads="1"/>
          </p:cNvSpPr>
          <p:nvPr/>
        </p:nvSpPr>
        <p:spPr bwMode="auto">
          <a:xfrm>
            <a:off x="6405563" y="5986463"/>
            <a:ext cx="20653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BMI; yellow = high </a:t>
            </a:r>
          </a:p>
        </p:txBody>
      </p:sp>
      <p:sp>
        <p:nvSpPr>
          <p:cNvPr id="220169" name="TextBox 17"/>
          <p:cNvSpPr txBox="1">
            <a:spLocks noChangeArrowheads="1"/>
          </p:cNvSpPr>
          <p:nvPr/>
        </p:nvSpPr>
        <p:spPr bwMode="auto">
          <a:xfrm>
            <a:off x="5664200" y="1704975"/>
            <a:ext cx="287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Includes individuals with high BMI </a:t>
            </a:r>
          </a:p>
        </p:txBody>
      </p:sp>
      <p:sp>
        <p:nvSpPr>
          <p:cNvPr id="4" name="Bent-Up Arrow 3"/>
          <p:cNvSpPr/>
          <p:nvPr/>
        </p:nvSpPr>
        <p:spPr>
          <a:xfrm rot="10800000">
            <a:off x="5410200" y="1857375"/>
            <a:ext cx="228600" cy="228600"/>
          </a:xfrm>
          <a:prstGeom prst="bentUpArrow">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20171" name="TextBox 19"/>
          <p:cNvSpPr txBox="1">
            <a:spLocks noChangeArrowheads="1"/>
          </p:cNvSpPr>
          <p:nvPr/>
        </p:nvSpPr>
        <p:spPr bwMode="auto">
          <a:xfrm>
            <a:off x="381000" y="4976813"/>
            <a:ext cx="1447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00"/>
                </a:solidFill>
                <a:latin typeface="Arial" charset="0"/>
                <a:cs typeface="Arial" charset="0"/>
              </a:rPr>
              <a:t>Two include</a:t>
            </a:r>
          </a:p>
          <a:p>
            <a:pPr eaLnBrk="1" hangingPunct="1"/>
            <a:r>
              <a:rPr lang="en-US" sz="1400">
                <a:solidFill>
                  <a:srgbClr val="000000"/>
                </a:solidFill>
                <a:latin typeface="Arial" charset="0"/>
                <a:cs typeface="Arial" charset="0"/>
              </a:rPr>
              <a:t>High levels of blood lipids</a:t>
            </a:r>
          </a:p>
        </p:txBody>
      </p:sp>
      <p:sp>
        <p:nvSpPr>
          <p:cNvPr id="220172" name="TextBox 20"/>
          <p:cNvSpPr txBox="1">
            <a:spLocks noChangeArrowheads="1"/>
          </p:cNvSpPr>
          <p:nvPr/>
        </p:nvSpPr>
        <p:spPr bwMode="auto">
          <a:xfrm>
            <a:off x="395288" y="2962275"/>
            <a:ext cx="1585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00"/>
                </a:solidFill>
                <a:latin typeface="Arial" charset="0"/>
                <a:cs typeface="Arial" charset="0"/>
              </a:rPr>
              <a:t>Major clusters of metabolites</a:t>
            </a:r>
          </a:p>
        </p:txBody>
      </p:sp>
      <p:sp>
        <p:nvSpPr>
          <p:cNvPr id="5" name="Right Arrow 4"/>
          <p:cNvSpPr/>
          <p:nvPr/>
        </p:nvSpPr>
        <p:spPr>
          <a:xfrm>
            <a:off x="2014538" y="4953000"/>
            <a:ext cx="457200" cy="152400"/>
          </a:xfrm>
          <a:prstGeom prst="rightArrow">
            <a:avLst/>
          </a:prstGeom>
          <a:solidFill>
            <a:srgbClr val="953735"/>
          </a:solidFill>
          <a:ln>
            <a:solidFill>
              <a:srgbClr val="95373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3" name="Right Arrow 22"/>
          <p:cNvSpPr/>
          <p:nvPr/>
        </p:nvSpPr>
        <p:spPr>
          <a:xfrm>
            <a:off x="2014538" y="5562600"/>
            <a:ext cx="457200" cy="152400"/>
          </a:xfrm>
          <a:prstGeom prst="rightArrow">
            <a:avLst/>
          </a:prstGeom>
          <a:solidFill>
            <a:srgbClr val="953735"/>
          </a:solidFill>
          <a:ln>
            <a:solidFill>
              <a:srgbClr val="953735"/>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44"/>
          <p:cNvGrpSpPr>
            <a:grpSpLocks noChangeAspect="1"/>
          </p:cNvGrpSpPr>
          <p:nvPr/>
        </p:nvGrpSpPr>
        <p:grpSpPr bwMode="auto">
          <a:xfrm>
            <a:off x="2227263" y="1701800"/>
            <a:ext cx="4787900" cy="4394200"/>
            <a:chOff x="5568197" y="189445"/>
            <a:chExt cx="1908361" cy="1750033"/>
          </a:xfrm>
        </p:grpSpPr>
        <p:sp>
          <p:nvSpPr>
            <p:cNvPr id="21" name="Chord 20"/>
            <p:cNvSpPr/>
            <p:nvPr/>
          </p:nvSpPr>
          <p:spPr>
            <a:xfrm flipH="1">
              <a:off x="5599834" y="210941"/>
              <a:ext cx="1707780" cy="1716525"/>
            </a:xfrm>
            <a:prstGeom prst="chord">
              <a:avLst/>
            </a:prstGeom>
            <a:solidFill>
              <a:srgbClr val="4F81BD">
                <a:lumMod val="60000"/>
                <a:lumOff val="40000"/>
              </a:srgbClr>
            </a:solid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en-US" sz="6000" kern="0">
                <a:solidFill>
                  <a:prstClr val="white"/>
                </a:solidFill>
                <a:latin typeface="Arial"/>
                <a:ea typeface="Arial"/>
                <a:cs typeface="Arial"/>
              </a:endParaRPr>
            </a:p>
          </p:txBody>
        </p:sp>
        <p:sp>
          <p:nvSpPr>
            <p:cNvPr id="22" name="Chord 21"/>
            <p:cNvSpPr>
              <a:spLocks noChangeAspect="1"/>
            </p:cNvSpPr>
            <p:nvPr/>
          </p:nvSpPr>
          <p:spPr>
            <a:xfrm>
              <a:off x="5570095" y="203354"/>
              <a:ext cx="1716006" cy="1716525"/>
            </a:xfrm>
            <a:prstGeom prst="chord">
              <a:avLst/>
            </a:prstGeom>
            <a:solidFill>
              <a:srgbClr val="9BBB59">
                <a:lumMod val="60000"/>
                <a:lumOff val="40000"/>
              </a:srgbClr>
            </a:solidFill>
            <a:ln w="9525"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en-US" sz="6000" kern="0">
                <a:solidFill>
                  <a:prstClr val="white"/>
                </a:solidFill>
                <a:latin typeface="Arial"/>
                <a:ea typeface="Arial"/>
                <a:cs typeface="Arial"/>
              </a:endParaRPr>
            </a:p>
          </p:txBody>
        </p:sp>
        <p:sp>
          <p:nvSpPr>
            <p:cNvPr id="23" name="Oval 22"/>
            <p:cNvSpPr>
              <a:spLocks noChangeAspect="1"/>
            </p:cNvSpPr>
            <p:nvPr/>
          </p:nvSpPr>
          <p:spPr>
            <a:xfrm>
              <a:off x="6280036" y="912725"/>
              <a:ext cx="907990" cy="905364"/>
            </a:xfrm>
            <a:prstGeom prst="ellipse">
              <a:avLst/>
            </a:prstGeom>
            <a:solidFill>
              <a:srgbClr val="4F81BD">
                <a:lumMod val="60000"/>
                <a:lumOff val="40000"/>
              </a:srgbClr>
            </a:solidFill>
            <a:ln w="9525" cap="flat" cmpd="sng" algn="ctr">
              <a:noFill/>
              <a:prstDash val="solid"/>
            </a:ln>
            <a:effectLst/>
          </p:spPr>
          <p:txBody>
            <a:bodyPr anchor="ctr"/>
            <a:lstStyle/>
            <a:p>
              <a:pPr algn="ctr" fontAlgn="auto">
                <a:spcBef>
                  <a:spcPts val="0"/>
                </a:spcBef>
                <a:spcAft>
                  <a:spcPts val="0"/>
                </a:spcAft>
                <a:defRPr/>
              </a:pPr>
              <a:endParaRPr lang="en-US" sz="6000" kern="0">
                <a:solidFill>
                  <a:prstClr val="white"/>
                </a:solidFill>
                <a:latin typeface="Arial"/>
                <a:ea typeface="Arial"/>
                <a:cs typeface="Arial"/>
              </a:endParaRPr>
            </a:p>
          </p:txBody>
        </p:sp>
        <p:sp>
          <p:nvSpPr>
            <p:cNvPr id="24" name="Oval 23"/>
            <p:cNvSpPr>
              <a:spLocks noChangeAspect="1"/>
            </p:cNvSpPr>
            <p:nvPr/>
          </p:nvSpPr>
          <p:spPr>
            <a:xfrm>
              <a:off x="6028836" y="189445"/>
              <a:ext cx="861167" cy="860475"/>
            </a:xfrm>
            <a:prstGeom prst="ellipse">
              <a:avLst/>
            </a:prstGeom>
            <a:solidFill>
              <a:srgbClr val="9BBB59">
                <a:lumMod val="60000"/>
                <a:lumOff val="40000"/>
              </a:srgbClr>
            </a:solidFill>
            <a:ln w="9525" cap="flat" cmpd="sng" algn="ctr">
              <a:noFill/>
              <a:prstDash val="solid"/>
            </a:ln>
            <a:effectLst/>
          </p:spPr>
          <p:txBody>
            <a:bodyPr anchor="ctr"/>
            <a:lstStyle/>
            <a:p>
              <a:pPr algn="ctr" fontAlgn="auto">
                <a:spcBef>
                  <a:spcPts val="0"/>
                </a:spcBef>
                <a:spcAft>
                  <a:spcPts val="0"/>
                </a:spcAft>
                <a:defRPr/>
              </a:pPr>
              <a:endParaRPr lang="en-US" sz="4000" kern="0" dirty="0">
                <a:solidFill>
                  <a:prstClr val="white"/>
                </a:solidFill>
                <a:latin typeface="Arial"/>
                <a:ea typeface="Arial"/>
                <a:cs typeface="Arial"/>
              </a:endParaRPr>
            </a:p>
          </p:txBody>
        </p:sp>
        <p:sp>
          <p:nvSpPr>
            <p:cNvPr id="25" name="Oval 24"/>
            <p:cNvSpPr>
              <a:spLocks noChangeAspect="1"/>
            </p:cNvSpPr>
            <p:nvPr/>
          </p:nvSpPr>
          <p:spPr>
            <a:xfrm>
              <a:off x="6003526" y="1057507"/>
              <a:ext cx="861167" cy="862372"/>
            </a:xfrm>
            <a:prstGeom prst="ellipse">
              <a:avLst/>
            </a:prstGeom>
            <a:solidFill>
              <a:srgbClr val="4F81BD">
                <a:lumMod val="60000"/>
                <a:lumOff val="40000"/>
              </a:srgbClr>
            </a:solidFill>
            <a:ln w="9525" cap="flat" cmpd="sng" algn="ctr">
              <a:noFill/>
              <a:prstDash val="solid"/>
            </a:ln>
            <a:effectLst/>
          </p:spPr>
          <p:txBody>
            <a:bodyPr anchor="ctr"/>
            <a:lstStyle/>
            <a:p>
              <a:pPr algn="ctr" fontAlgn="auto">
                <a:spcBef>
                  <a:spcPts val="0"/>
                </a:spcBef>
                <a:spcAft>
                  <a:spcPts val="0"/>
                </a:spcAft>
                <a:defRPr/>
              </a:pPr>
              <a:endParaRPr lang="en-US" sz="6000" kern="0">
                <a:solidFill>
                  <a:prstClr val="white"/>
                </a:solidFill>
                <a:latin typeface="Arial"/>
                <a:ea typeface="Arial"/>
                <a:cs typeface="Arial"/>
              </a:endParaRPr>
            </a:p>
          </p:txBody>
        </p:sp>
        <p:grpSp>
          <p:nvGrpSpPr>
            <p:cNvPr id="81937" name="Group 40"/>
            <p:cNvGrpSpPr>
              <a:grpSpLocks/>
            </p:cNvGrpSpPr>
            <p:nvPr/>
          </p:nvGrpSpPr>
          <p:grpSpPr bwMode="auto">
            <a:xfrm>
              <a:off x="6017335" y="204603"/>
              <a:ext cx="871838" cy="857847"/>
              <a:chOff x="6078790" y="114469"/>
              <a:chExt cx="871838" cy="857847"/>
            </a:xfrm>
          </p:grpSpPr>
          <p:sp>
            <p:nvSpPr>
              <p:cNvPr id="34" name="Arc 33"/>
              <p:cNvSpPr/>
              <p:nvPr/>
            </p:nvSpPr>
            <p:spPr>
              <a:xfrm>
                <a:off x="6078902" y="115117"/>
                <a:ext cx="873189" cy="856681"/>
              </a:xfrm>
              <a:prstGeom prst="arc">
                <a:avLst/>
              </a:prstGeom>
              <a:noFill/>
              <a:ln w="25400" cap="flat" cmpd="sng" algn="ctr">
                <a:solidFill>
                  <a:srgbClr val="4F81BD"/>
                </a:solidFill>
                <a:prstDash val="solid"/>
              </a:ln>
              <a:effectLst/>
            </p:spPr>
            <p:txBody>
              <a:bodyPr anchor="ctr"/>
              <a:lstStyle/>
              <a:p>
                <a:pPr algn="ctr" fontAlgn="auto">
                  <a:spcBef>
                    <a:spcPts val="0"/>
                  </a:spcBef>
                  <a:spcAft>
                    <a:spcPts val="0"/>
                  </a:spcAft>
                  <a:defRPr/>
                </a:pPr>
                <a:endParaRPr lang="en-US" sz="6000" kern="0">
                  <a:solidFill>
                    <a:prstClr val="black"/>
                  </a:solidFill>
                  <a:latin typeface="Arial"/>
                  <a:ea typeface="Arial"/>
                  <a:cs typeface="Arial"/>
                </a:endParaRPr>
              </a:p>
            </p:txBody>
          </p:sp>
          <p:sp>
            <p:nvSpPr>
              <p:cNvPr id="35" name="Arc 34"/>
              <p:cNvSpPr/>
              <p:nvPr/>
            </p:nvSpPr>
            <p:spPr>
              <a:xfrm flipV="1">
                <a:off x="6078902" y="115117"/>
                <a:ext cx="873189" cy="856681"/>
              </a:xfrm>
              <a:prstGeom prst="arc">
                <a:avLst/>
              </a:prstGeom>
              <a:noFill/>
              <a:ln w="25400" cap="flat" cmpd="sng" algn="ctr">
                <a:solidFill>
                  <a:srgbClr val="4F81BD"/>
                </a:solidFill>
                <a:prstDash val="solid"/>
              </a:ln>
              <a:effectLst/>
            </p:spPr>
            <p:txBody>
              <a:bodyPr anchor="ctr"/>
              <a:lstStyle/>
              <a:p>
                <a:pPr algn="ctr" fontAlgn="auto">
                  <a:spcBef>
                    <a:spcPts val="0"/>
                  </a:spcBef>
                  <a:spcAft>
                    <a:spcPts val="0"/>
                  </a:spcAft>
                  <a:defRPr/>
                </a:pPr>
                <a:endParaRPr lang="en-US" sz="6000" kern="0">
                  <a:solidFill>
                    <a:prstClr val="black"/>
                  </a:solidFill>
                  <a:latin typeface="Arial"/>
                  <a:ea typeface="Arial"/>
                  <a:cs typeface="Arial"/>
                </a:endParaRPr>
              </a:p>
            </p:txBody>
          </p:sp>
        </p:grpSp>
        <p:sp>
          <p:nvSpPr>
            <p:cNvPr id="27" name="Moon 26"/>
            <p:cNvSpPr/>
            <p:nvPr/>
          </p:nvSpPr>
          <p:spPr>
            <a:xfrm rot="13716002">
              <a:off x="6629488" y="916014"/>
              <a:ext cx="438773" cy="1255367"/>
            </a:xfrm>
            <a:prstGeom prst="moon">
              <a:avLst/>
            </a:prstGeom>
            <a:solidFill>
              <a:srgbClr val="4F81BD">
                <a:lumMod val="60000"/>
                <a:lumOff val="40000"/>
              </a:srgbClr>
            </a:solidFill>
            <a:ln w="9525" cap="flat" cmpd="sng" algn="ctr">
              <a:solidFill>
                <a:srgbClr val="4F81BD">
                  <a:lumMod val="60000"/>
                  <a:lumOff val="40000"/>
                </a:srgbClr>
              </a:solidFill>
              <a:prstDash val="solid"/>
            </a:ln>
            <a:effectLst/>
          </p:spPr>
          <p:txBody>
            <a:bodyPr anchor="ctr"/>
            <a:lstStyle/>
            <a:p>
              <a:pPr algn="ctr" fontAlgn="auto">
                <a:spcBef>
                  <a:spcPts val="0"/>
                </a:spcBef>
                <a:spcAft>
                  <a:spcPts val="0"/>
                </a:spcAft>
                <a:defRPr/>
              </a:pPr>
              <a:endParaRPr lang="en-US" sz="6000" kern="0">
                <a:solidFill>
                  <a:prstClr val="white"/>
                </a:solidFill>
                <a:latin typeface="Arial"/>
                <a:ea typeface="Arial"/>
                <a:cs typeface="Arial"/>
              </a:endParaRPr>
            </a:p>
          </p:txBody>
        </p:sp>
        <p:sp>
          <p:nvSpPr>
            <p:cNvPr id="28" name="Oval 27"/>
            <p:cNvSpPr/>
            <p:nvPr/>
          </p:nvSpPr>
          <p:spPr>
            <a:xfrm>
              <a:off x="5568197" y="201458"/>
              <a:ext cx="1737520" cy="1738020"/>
            </a:xfrm>
            <a:prstGeom prst="ellipse">
              <a:avLst/>
            </a:prstGeom>
            <a:noFill/>
            <a:ln w="31750" cap="flat" cmpd="sng" algn="ctr">
              <a:solidFill>
                <a:srgbClr val="4F81BD">
                  <a:shade val="95000"/>
                  <a:satMod val="105000"/>
                </a:srgbClr>
              </a:solidFill>
              <a:prstDash val="solid"/>
            </a:ln>
            <a:effectLst/>
          </p:spPr>
          <p:txBody>
            <a:bodyPr anchor="ctr"/>
            <a:lstStyle/>
            <a:p>
              <a:pPr algn="ctr" fontAlgn="auto">
                <a:spcBef>
                  <a:spcPts val="0"/>
                </a:spcBef>
                <a:spcAft>
                  <a:spcPts val="0"/>
                </a:spcAft>
                <a:defRPr/>
              </a:pPr>
              <a:endParaRPr lang="en-US" sz="6000" kern="0">
                <a:solidFill>
                  <a:prstClr val="white"/>
                </a:solidFill>
                <a:latin typeface="Arial"/>
                <a:ea typeface="Arial"/>
                <a:cs typeface="Arial"/>
              </a:endParaRPr>
            </a:p>
          </p:txBody>
        </p:sp>
        <p:sp>
          <p:nvSpPr>
            <p:cNvPr id="29" name="TextBox 28"/>
            <p:cNvSpPr txBox="1"/>
            <p:nvPr/>
          </p:nvSpPr>
          <p:spPr>
            <a:xfrm>
              <a:off x="5788393" y="493551"/>
              <a:ext cx="936464" cy="306003"/>
            </a:xfrm>
            <a:prstGeom prst="rect">
              <a:avLst/>
            </a:prstGeom>
            <a:noFill/>
          </p:spPr>
          <p:txBody>
            <a:bodyPr wrap="none">
              <a:spAutoFit/>
            </a:bodyPr>
            <a:lstStyle/>
            <a:p>
              <a:pPr fontAlgn="auto">
                <a:spcBef>
                  <a:spcPts val="0"/>
                </a:spcBef>
                <a:spcAft>
                  <a:spcPts val="0"/>
                </a:spcAft>
                <a:defRPr/>
              </a:pPr>
              <a:r>
                <a:rPr lang="en-US" sz="4400" kern="0" dirty="0">
                  <a:solidFill>
                    <a:prstClr val="black"/>
                  </a:solidFill>
                  <a:effectLst>
                    <a:outerShdw blurRad="50800" dist="38100" dir="2700000" algn="tl" rotWithShape="0">
                      <a:srgbClr val="000000">
                        <a:alpha val="43000"/>
                      </a:srgbClr>
                    </a:outerShdw>
                  </a:effectLst>
                  <a:latin typeface="Arial"/>
                  <a:cs typeface="Arial"/>
                </a:rPr>
                <a:t>Genome</a:t>
              </a:r>
            </a:p>
          </p:txBody>
        </p:sp>
        <p:sp>
          <p:nvSpPr>
            <p:cNvPr id="30" name="TextBox 29"/>
            <p:cNvSpPr txBox="1"/>
            <p:nvPr/>
          </p:nvSpPr>
          <p:spPr>
            <a:xfrm>
              <a:off x="6041491" y="1244649"/>
              <a:ext cx="1136411" cy="306003"/>
            </a:xfrm>
            <a:prstGeom prst="rect">
              <a:avLst/>
            </a:prstGeom>
            <a:noFill/>
          </p:spPr>
          <p:txBody>
            <a:bodyPr wrap="none">
              <a:spAutoFit/>
            </a:bodyPr>
            <a:lstStyle/>
            <a:p>
              <a:pPr fontAlgn="auto">
                <a:spcBef>
                  <a:spcPts val="0"/>
                </a:spcBef>
                <a:spcAft>
                  <a:spcPts val="0"/>
                </a:spcAft>
                <a:defRPr/>
              </a:pPr>
              <a:r>
                <a:rPr lang="en-US" sz="4400" kern="0" dirty="0" err="1">
                  <a:solidFill>
                    <a:prstClr val="black"/>
                  </a:solidFill>
                  <a:effectLst>
                    <a:outerShdw blurRad="50800" dist="38100" dir="2700000" algn="tl" rotWithShape="0">
                      <a:srgbClr val="000000">
                        <a:alpha val="43000"/>
                      </a:srgbClr>
                    </a:outerShdw>
                  </a:effectLst>
                  <a:latin typeface="Arial"/>
                  <a:cs typeface="Arial"/>
                </a:rPr>
                <a:t>Exposome</a:t>
              </a:r>
              <a:endParaRPr lang="en-US" sz="4400" kern="0" dirty="0">
                <a:solidFill>
                  <a:prstClr val="black"/>
                </a:solidFill>
                <a:effectLst>
                  <a:outerShdw blurRad="50800" dist="38100" dir="2700000" algn="tl" rotWithShape="0">
                    <a:srgbClr val="000000">
                      <a:alpha val="43000"/>
                    </a:srgbClr>
                  </a:outerShdw>
                </a:effectLst>
                <a:latin typeface="Arial"/>
                <a:cs typeface="Arial"/>
              </a:endParaRPr>
            </a:p>
          </p:txBody>
        </p:sp>
        <p:grpSp>
          <p:nvGrpSpPr>
            <p:cNvPr id="81942" name="Group 41"/>
            <p:cNvGrpSpPr>
              <a:grpSpLocks noChangeAspect="1"/>
            </p:cNvGrpSpPr>
            <p:nvPr/>
          </p:nvGrpSpPr>
          <p:grpSpPr bwMode="auto">
            <a:xfrm flipH="1">
              <a:off x="6009962" y="1061654"/>
              <a:ext cx="892141" cy="877824"/>
              <a:chOff x="6078790" y="114469"/>
              <a:chExt cx="871838" cy="857847"/>
            </a:xfrm>
          </p:grpSpPr>
          <p:sp>
            <p:nvSpPr>
              <p:cNvPr id="32" name="Arc 31"/>
              <p:cNvSpPr/>
              <p:nvPr/>
            </p:nvSpPr>
            <p:spPr>
              <a:xfrm>
                <a:off x="6078866" y="114741"/>
                <a:ext cx="872486" cy="857575"/>
              </a:xfrm>
              <a:prstGeom prst="arc">
                <a:avLst/>
              </a:prstGeom>
              <a:noFill/>
              <a:ln w="25400" cap="flat" cmpd="sng" algn="ctr">
                <a:solidFill>
                  <a:srgbClr val="4F81BD"/>
                </a:solidFill>
                <a:prstDash val="solid"/>
              </a:ln>
              <a:effectLst/>
            </p:spPr>
            <p:txBody>
              <a:bodyPr anchor="ctr"/>
              <a:lstStyle/>
              <a:p>
                <a:pPr algn="ctr" fontAlgn="auto">
                  <a:spcBef>
                    <a:spcPts val="0"/>
                  </a:spcBef>
                  <a:spcAft>
                    <a:spcPts val="0"/>
                  </a:spcAft>
                  <a:defRPr/>
                </a:pPr>
                <a:endParaRPr lang="en-US" sz="6000" kern="0">
                  <a:solidFill>
                    <a:prstClr val="black"/>
                  </a:solidFill>
                  <a:latin typeface="Arial"/>
                  <a:ea typeface="Arial"/>
                  <a:cs typeface="Arial"/>
                </a:endParaRPr>
              </a:p>
            </p:txBody>
          </p:sp>
          <p:sp>
            <p:nvSpPr>
              <p:cNvPr id="33" name="Arc 32"/>
              <p:cNvSpPr/>
              <p:nvPr/>
            </p:nvSpPr>
            <p:spPr>
              <a:xfrm flipV="1">
                <a:off x="6078866" y="114741"/>
                <a:ext cx="872486" cy="857575"/>
              </a:xfrm>
              <a:prstGeom prst="arc">
                <a:avLst/>
              </a:prstGeom>
              <a:noFill/>
              <a:ln w="25400" cap="flat" cmpd="sng" algn="ctr">
                <a:solidFill>
                  <a:srgbClr val="4F81BD"/>
                </a:solidFill>
                <a:prstDash val="solid"/>
              </a:ln>
              <a:effectLst/>
            </p:spPr>
            <p:txBody>
              <a:bodyPr anchor="ctr"/>
              <a:lstStyle/>
              <a:p>
                <a:pPr algn="ctr" fontAlgn="auto">
                  <a:spcBef>
                    <a:spcPts val="0"/>
                  </a:spcBef>
                  <a:spcAft>
                    <a:spcPts val="0"/>
                  </a:spcAft>
                  <a:defRPr/>
                </a:pPr>
                <a:endParaRPr lang="en-US" sz="6000" kern="0">
                  <a:solidFill>
                    <a:prstClr val="black"/>
                  </a:solidFill>
                  <a:latin typeface="Arial"/>
                  <a:ea typeface="Arial"/>
                  <a:cs typeface="Arial"/>
                </a:endParaRPr>
              </a:p>
            </p:txBody>
          </p:sp>
        </p:grpSp>
      </p:grpSp>
      <p:sp>
        <p:nvSpPr>
          <p:cNvPr id="81922" name="TextBox 35"/>
          <p:cNvSpPr txBox="1">
            <a:spLocks noChangeArrowheads="1"/>
          </p:cNvSpPr>
          <p:nvPr/>
        </p:nvSpPr>
        <p:spPr bwMode="auto">
          <a:xfrm>
            <a:off x="1033463" y="1473200"/>
            <a:ext cx="1811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a:solidFill>
                  <a:srgbClr val="254061"/>
                </a:solidFill>
                <a:latin typeface="Arial" charset="0"/>
              </a:rPr>
              <a:t>10-20% of disease risk</a:t>
            </a:r>
          </a:p>
        </p:txBody>
      </p:sp>
      <p:sp>
        <p:nvSpPr>
          <p:cNvPr id="81923" name="TextBox 36"/>
          <p:cNvSpPr txBox="1">
            <a:spLocks noChangeArrowheads="1"/>
          </p:cNvSpPr>
          <p:nvPr/>
        </p:nvSpPr>
        <p:spPr bwMode="auto">
          <a:xfrm>
            <a:off x="6096000" y="4800600"/>
            <a:ext cx="3048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48596A"/>
                </a:solidFill>
                <a:latin typeface="Arial" charset="0"/>
              </a:rPr>
              <a:t>GxE interactions account for 80-90% of disease risk</a:t>
            </a:r>
          </a:p>
        </p:txBody>
      </p:sp>
      <p:sp>
        <p:nvSpPr>
          <p:cNvPr id="81924" name="Rectangle 2"/>
          <p:cNvSpPr>
            <a:spLocks noGrp="1" noChangeArrowheads="1"/>
          </p:cNvSpPr>
          <p:nvPr>
            <p:ph type="title"/>
          </p:nvPr>
        </p:nvSpPr>
        <p:spPr>
          <a:xfrm>
            <a:off x="457200" y="303213"/>
            <a:ext cx="8153400" cy="647700"/>
          </a:xfrm>
        </p:spPr>
        <p:txBody>
          <a:bodyPr/>
          <a:lstStyle/>
          <a:p>
            <a:pPr eaLnBrk="1" hangingPunct="1"/>
            <a:r>
              <a:rPr lang="en-US" sz="2400">
                <a:latin typeface="Arial" charset="0"/>
                <a:ea typeface="ＭＳ Ｐゴシック" charset="0"/>
                <a:cs typeface="ＭＳ Ｐゴシック" charset="0"/>
              </a:rPr>
              <a:t>Healthy longevity is limited by morbidity </a:t>
            </a:r>
            <a:br>
              <a:rPr lang="en-US" sz="2400">
                <a:latin typeface="Arial" charset="0"/>
                <a:ea typeface="ＭＳ Ｐゴシック" charset="0"/>
                <a:cs typeface="ＭＳ Ｐゴシック" charset="0"/>
              </a:rPr>
            </a:br>
            <a:r>
              <a:rPr lang="en-US" sz="2400">
                <a:latin typeface="Arial" charset="0"/>
                <a:ea typeface="ＭＳ Ｐゴシック" charset="0"/>
                <a:cs typeface="ＭＳ Ｐゴシック" charset="0"/>
              </a:rPr>
              <a:t>Risk is a combination of genomics and exposures</a:t>
            </a:r>
          </a:p>
        </p:txBody>
      </p:sp>
      <p:sp>
        <p:nvSpPr>
          <p:cNvPr id="81925" name="Line 423"/>
          <p:cNvSpPr>
            <a:spLocks noChangeShapeType="1"/>
          </p:cNvSpPr>
          <p:nvPr/>
        </p:nvSpPr>
        <p:spPr bwMode="auto">
          <a:xfrm>
            <a:off x="595313" y="6289675"/>
            <a:ext cx="7939087"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grpSp>
        <p:nvGrpSpPr>
          <p:cNvPr id="81926" name="Group 424"/>
          <p:cNvGrpSpPr>
            <a:grpSpLocks/>
          </p:cNvGrpSpPr>
          <p:nvPr/>
        </p:nvGrpSpPr>
        <p:grpSpPr bwMode="auto">
          <a:xfrm>
            <a:off x="609600" y="1201738"/>
            <a:ext cx="7939088" cy="71437"/>
            <a:chOff x="363" y="706"/>
            <a:chExt cx="5001" cy="45"/>
          </a:xfrm>
        </p:grpSpPr>
        <p:grpSp>
          <p:nvGrpSpPr>
            <p:cNvPr id="81928" name="Group 425"/>
            <p:cNvGrpSpPr>
              <a:grpSpLocks/>
            </p:cNvGrpSpPr>
            <p:nvPr/>
          </p:nvGrpSpPr>
          <p:grpSpPr bwMode="auto">
            <a:xfrm>
              <a:off x="363" y="730"/>
              <a:ext cx="2945" cy="21"/>
              <a:chOff x="365" y="742"/>
              <a:chExt cx="2945" cy="21"/>
            </a:xfrm>
          </p:grpSpPr>
          <p:sp>
            <p:nvSpPr>
              <p:cNvPr id="81930"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81931"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grpSp>
        <p:sp>
          <p:nvSpPr>
            <p:cNvPr id="81929"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grpSp>
      <p:sp>
        <p:nvSpPr>
          <p:cNvPr id="81927" name="Rectangle 30"/>
          <p:cNvSpPr>
            <a:spLocks noChangeArrowheads="1"/>
          </p:cNvSpPr>
          <p:nvPr/>
        </p:nvSpPr>
        <p:spPr bwMode="auto">
          <a:xfrm>
            <a:off x="4724400" y="6400800"/>
            <a:ext cx="419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a:solidFill>
                  <a:srgbClr val="215968"/>
                </a:solidFill>
                <a:latin typeface="Arial" charset="0"/>
              </a:rPr>
              <a:t>Jones et al 2012 Annu Rev Nutr</a:t>
            </a:r>
            <a:r>
              <a:rPr lang="ro-RO" sz="1600">
                <a:solidFill>
                  <a:srgbClr val="215968"/>
                </a:solidFill>
                <a:latin typeface="Arial" charset="0"/>
              </a:rPr>
              <a:t> 32:183-202</a:t>
            </a:r>
            <a:endParaRPr lang="en-US" sz="1600">
              <a:solidFill>
                <a:srgbClr val="215968"/>
              </a:solidFill>
              <a:latin typeface="Arial" charset="0"/>
            </a:endParaRPr>
          </a:p>
        </p:txBody>
      </p:sp>
    </p:spTree>
    <p:extLst>
      <p:ext uri="{BB962C8B-B14F-4D97-AF65-F5344CB8AC3E}">
        <p14:creationId xmlns:p14="http://schemas.microsoft.com/office/powerpoint/2010/main" val="391154614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sz="2800" dirty="0" smtClean="0">
                <a:latin typeface="Arial"/>
                <a:ea typeface="+mj-ea"/>
                <a:cs typeface="Arial"/>
              </a:rPr>
              <a:t>Pathway enrichment analysis using </a:t>
            </a:r>
            <a:r>
              <a:rPr lang="en-US" sz="2800" dirty="0" err="1" smtClean="0">
                <a:latin typeface="Arial"/>
                <a:ea typeface="+mj-ea"/>
                <a:cs typeface="Arial"/>
              </a:rPr>
              <a:t>MetaCore</a:t>
            </a:r>
            <a:endParaRPr lang="en-US" sz="2800" dirty="0">
              <a:latin typeface="Arial"/>
              <a:ea typeface="+mj-ea"/>
              <a:cs typeface="Arial"/>
            </a:endParaRPr>
          </a:p>
        </p:txBody>
      </p:sp>
      <p:pic>
        <p:nvPicPr>
          <p:cNvPr id="2222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9380" r="-19380"/>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8" y="25400"/>
            <a:ext cx="9164638" cy="688975"/>
          </a:xfrm>
        </p:spPr>
        <p:txBody>
          <a:bodyPr rtlCol="0">
            <a:normAutofit/>
          </a:bodyPr>
          <a:lstStyle/>
          <a:p>
            <a:pPr eaLnBrk="1" fontAlgn="auto" hangingPunct="1">
              <a:spcAft>
                <a:spcPts val="0"/>
              </a:spcAft>
              <a:defRPr/>
            </a:pPr>
            <a:r>
              <a:rPr lang="en-US" sz="2400" dirty="0" smtClean="0">
                <a:latin typeface="Arial"/>
                <a:ea typeface="+mj-ea"/>
                <a:cs typeface="Arial"/>
              </a:rPr>
              <a:t>Acetylcholine biosynthesis and metabolism</a:t>
            </a:r>
            <a:endParaRPr lang="en-US" sz="2400" dirty="0">
              <a:latin typeface="Arial"/>
              <a:ea typeface="+mj-ea"/>
              <a:cs typeface="Arial"/>
            </a:endParaRPr>
          </a:p>
        </p:txBody>
      </p:sp>
      <p:pic>
        <p:nvPicPr>
          <p:cNvPr id="22323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813" b="10329"/>
          <a:stretch>
            <a:fillRect/>
          </a:stretch>
        </p:blipFill>
        <p:spPr>
          <a:xfrm>
            <a:off x="457200" y="965200"/>
            <a:ext cx="8229600" cy="5160963"/>
          </a:xfrm>
        </p:spPr>
      </p:pic>
      <p:sp>
        <p:nvSpPr>
          <p:cNvPr id="223235" name="TextBox 4"/>
          <p:cNvSpPr txBox="1">
            <a:spLocks noChangeArrowheads="1"/>
          </p:cNvSpPr>
          <p:nvPr/>
        </p:nvSpPr>
        <p:spPr bwMode="auto">
          <a:xfrm>
            <a:off x="-20638" y="2241550"/>
            <a:ext cx="127317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latin typeface="Arial" charset="0"/>
                <a:cs typeface="Arial" charset="0"/>
              </a:rPr>
              <a:t>C00350;</a:t>
            </a:r>
          </a:p>
          <a:p>
            <a:pPr eaLnBrk="1" hangingPunct="1"/>
            <a:r>
              <a:rPr lang="en-US" sz="1400">
                <a:latin typeface="Arial" charset="0"/>
                <a:cs typeface="Arial" charset="0"/>
              </a:rPr>
              <a:t>m/z </a:t>
            </a:r>
            <a:r>
              <a:rPr lang="en-US" sz="1400">
                <a:solidFill>
                  <a:srgbClr val="000000"/>
                </a:solidFill>
                <a:latin typeface="Arial" charset="0"/>
                <a:ea typeface="Lucida Grande" charset="0"/>
                <a:cs typeface="Arial" charset="0"/>
              </a:rPr>
              <a:t>724.4745</a:t>
            </a:r>
            <a:r>
              <a:rPr lang="en-US" sz="1400"/>
              <a:t> </a:t>
            </a:r>
          </a:p>
        </p:txBody>
      </p:sp>
      <p:sp>
        <p:nvSpPr>
          <p:cNvPr id="223236" name="TextBox 5"/>
          <p:cNvSpPr txBox="1">
            <a:spLocks noChangeArrowheads="1"/>
          </p:cNvSpPr>
          <p:nvPr/>
        </p:nvSpPr>
        <p:spPr bwMode="auto">
          <a:xfrm>
            <a:off x="6384925" y="965200"/>
            <a:ext cx="12725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latin typeface="Arial"/>
                <a:cs typeface="Arial"/>
              </a:rPr>
              <a:t>C00157;</a:t>
            </a:r>
          </a:p>
          <a:p>
            <a:pPr eaLnBrk="1" hangingPunct="1"/>
            <a:r>
              <a:rPr lang="en-US" sz="1400">
                <a:latin typeface="Arial"/>
                <a:cs typeface="Arial"/>
              </a:rPr>
              <a:t>m/z </a:t>
            </a:r>
            <a:r>
              <a:rPr lang="en-US" sz="1400">
                <a:solidFill>
                  <a:srgbClr val="000000"/>
                </a:solidFill>
                <a:latin typeface="Arial"/>
                <a:cs typeface="Arial"/>
              </a:rPr>
              <a:t>832.6778</a:t>
            </a:r>
            <a:r>
              <a:rPr lang="en-US" sz="1400">
                <a:latin typeface="Arial"/>
                <a:cs typeface="Arial"/>
              </a:rPr>
              <a:t> </a:t>
            </a:r>
          </a:p>
        </p:txBody>
      </p:sp>
      <p:sp>
        <p:nvSpPr>
          <p:cNvPr id="223237" name="TextBox 6"/>
          <p:cNvSpPr txBox="1">
            <a:spLocks noChangeArrowheads="1"/>
          </p:cNvSpPr>
          <p:nvPr/>
        </p:nvSpPr>
        <p:spPr bwMode="auto">
          <a:xfrm>
            <a:off x="7739063" y="1919288"/>
            <a:ext cx="12725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dirty="0">
                <a:latin typeface="Arial"/>
                <a:cs typeface="Arial"/>
              </a:rPr>
              <a:t>C00307;</a:t>
            </a:r>
          </a:p>
          <a:p>
            <a:pPr eaLnBrk="1" hangingPunct="1"/>
            <a:r>
              <a:rPr lang="en-US" sz="1400" dirty="0">
                <a:latin typeface="Arial"/>
                <a:cs typeface="Arial"/>
              </a:rPr>
              <a:t>m/z </a:t>
            </a:r>
            <a:r>
              <a:rPr lang="en-US" sz="1400" dirty="0">
                <a:solidFill>
                  <a:srgbClr val="000000"/>
                </a:solidFill>
                <a:latin typeface="Arial"/>
                <a:cs typeface="Arial"/>
              </a:rPr>
              <a:t>552.1232</a:t>
            </a:r>
            <a:r>
              <a:rPr lang="en-US" sz="1400" dirty="0">
                <a:latin typeface="Arial"/>
                <a:cs typeface="Arial"/>
              </a:rPr>
              <a:t> </a:t>
            </a:r>
          </a:p>
        </p:txBody>
      </p:sp>
      <p:cxnSp>
        <p:nvCxnSpPr>
          <p:cNvPr id="9" name="Straight Arrow Connector 8"/>
          <p:cNvCxnSpPr>
            <a:stCxn id="223235" idx="2"/>
          </p:cNvCxnSpPr>
          <p:nvPr/>
        </p:nvCxnSpPr>
        <p:spPr>
          <a:xfrm>
            <a:off x="615950" y="2765425"/>
            <a:ext cx="636588" cy="4222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223236" idx="1"/>
          </p:cNvCxnSpPr>
          <p:nvPr/>
        </p:nvCxnSpPr>
        <p:spPr>
          <a:xfrm flipH="1">
            <a:off x="5740401" y="1226810"/>
            <a:ext cx="644524" cy="18259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7278688" y="2241550"/>
            <a:ext cx="460375" cy="811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extBox 5"/>
          <p:cNvSpPr txBox="1">
            <a:spLocks noChangeArrowheads="1"/>
          </p:cNvSpPr>
          <p:nvPr/>
        </p:nvSpPr>
        <p:spPr bwMode="auto">
          <a:xfrm>
            <a:off x="685800" y="152400"/>
            <a:ext cx="7215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err="1">
                <a:solidFill>
                  <a:srgbClr val="000000"/>
                </a:solidFill>
                <a:latin typeface="Arial" charset="0"/>
                <a:cs typeface="Arial" charset="0"/>
              </a:rPr>
              <a:t>Metscape</a:t>
            </a:r>
            <a:r>
              <a:rPr lang="en-US" sz="1800" dirty="0">
                <a:solidFill>
                  <a:srgbClr val="000000"/>
                </a:solidFill>
                <a:latin typeface="Arial" charset="0"/>
                <a:cs typeface="Arial" charset="0"/>
              </a:rPr>
              <a:t>: </a:t>
            </a:r>
            <a:r>
              <a:rPr lang="en-US" sz="1800" dirty="0">
                <a:solidFill>
                  <a:srgbClr val="000000"/>
                </a:solidFill>
                <a:latin typeface="Arial" charset="0"/>
                <a:cs typeface="Arial" charset="0"/>
              </a:rPr>
              <a:t>P</a:t>
            </a:r>
            <a:r>
              <a:rPr lang="en-US" sz="1800" dirty="0" smtClean="0">
                <a:solidFill>
                  <a:srgbClr val="000000"/>
                </a:solidFill>
                <a:latin typeface="Arial" charset="0"/>
                <a:cs typeface="Arial" charset="0"/>
              </a:rPr>
              <a:t>athway </a:t>
            </a:r>
            <a:r>
              <a:rPr lang="en-US" sz="1800" dirty="0">
                <a:solidFill>
                  <a:srgbClr val="000000"/>
                </a:solidFill>
                <a:latin typeface="Arial" charset="0"/>
                <a:cs typeface="Arial" charset="0"/>
              </a:rPr>
              <a:t>mapping of discriminatory metabolites in disease  </a:t>
            </a:r>
          </a:p>
        </p:txBody>
      </p:sp>
      <p:pic>
        <p:nvPicPr>
          <p:cNvPr id="3" name="Picture 2"/>
          <p:cNvPicPr>
            <a:picLocks noChangeAspect="1"/>
          </p:cNvPicPr>
          <p:nvPr/>
        </p:nvPicPr>
        <p:blipFill>
          <a:blip r:embed="rId2"/>
          <a:stretch>
            <a:fillRect/>
          </a:stretch>
        </p:blipFill>
        <p:spPr>
          <a:xfrm>
            <a:off x="533400" y="609600"/>
            <a:ext cx="8026400" cy="6193263"/>
          </a:xfrm>
          <a:prstGeom prst="rect">
            <a:avLst/>
          </a:prstGeom>
        </p:spPr>
      </p:pic>
      <p:sp>
        <p:nvSpPr>
          <p:cNvPr id="21" name="TextBox 17"/>
          <p:cNvSpPr txBox="1">
            <a:spLocks noChangeArrowheads="1"/>
          </p:cNvSpPr>
          <p:nvPr/>
        </p:nvSpPr>
        <p:spPr bwMode="auto">
          <a:xfrm>
            <a:off x="5222875" y="6519863"/>
            <a:ext cx="3921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dirty="0">
                <a:solidFill>
                  <a:srgbClr val="000000"/>
                </a:solidFill>
                <a:latin typeface="Arial" charset="0"/>
              </a:rPr>
              <a:t>Osborn et al PLOS ONE 8(8): e72737 </a:t>
            </a:r>
          </a:p>
        </p:txBody>
      </p:sp>
      <p:sp>
        <p:nvSpPr>
          <p:cNvPr id="22" name="TextBox 17"/>
          <p:cNvSpPr txBox="1">
            <a:spLocks noChangeArrowheads="1"/>
          </p:cNvSpPr>
          <p:nvPr/>
        </p:nvSpPr>
        <p:spPr bwMode="auto">
          <a:xfrm>
            <a:off x="269875" y="685801"/>
            <a:ext cx="2778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smtClean="0">
                <a:solidFill>
                  <a:srgbClr val="000000"/>
                </a:solidFill>
                <a:latin typeface="Arial" charset="0"/>
              </a:rPr>
              <a:t>Age-related macular degeneration</a:t>
            </a:r>
            <a:endParaRPr lang="en-US" sz="1200"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81" name="Group 14"/>
          <p:cNvGrpSpPr>
            <a:grpSpLocks/>
          </p:cNvGrpSpPr>
          <p:nvPr/>
        </p:nvGrpSpPr>
        <p:grpSpPr bwMode="auto">
          <a:xfrm>
            <a:off x="2171700" y="1828800"/>
            <a:ext cx="5426075" cy="4800600"/>
            <a:chOff x="2171700" y="1028700"/>
            <a:chExt cx="5426235" cy="4800600"/>
          </a:xfrm>
        </p:grpSpPr>
        <p:pic>
          <p:nvPicPr>
            <p:cNvPr id="2252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0287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Box 3"/>
            <p:cNvSpPr txBox="1">
              <a:spLocks noChangeArrowheads="1"/>
            </p:cNvSpPr>
            <p:nvPr/>
          </p:nvSpPr>
          <p:spPr bwMode="auto">
            <a:xfrm>
              <a:off x="6629400" y="2286000"/>
              <a:ext cx="968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Glu &amp; Gln</a:t>
              </a:r>
            </a:p>
            <a:p>
              <a:pPr eaLnBrk="1" hangingPunct="1"/>
              <a:r>
                <a:rPr lang="en-US" sz="1200">
                  <a:solidFill>
                    <a:srgbClr val="000000"/>
                  </a:solidFill>
                  <a:latin typeface="Arial" charset="0"/>
                  <a:cs typeface="Arial" charset="0"/>
                </a:rPr>
                <a:t>metabolism</a:t>
              </a:r>
            </a:p>
          </p:txBody>
        </p:sp>
        <p:sp>
          <p:nvSpPr>
            <p:cNvPr id="225285" name="TextBox 4"/>
            <p:cNvSpPr txBox="1">
              <a:spLocks noChangeArrowheads="1"/>
            </p:cNvSpPr>
            <p:nvPr/>
          </p:nvSpPr>
          <p:spPr bwMode="auto">
            <a:xfrm>
              <a:off x="5638800" y="3124200"/>
              <a:ext cx="1016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Sphingolipid</a:t>
              </a:r>
            </a:p>
            <a:p>
              <a:pPr eaLnBrk="1" hangingPunct="1"/>
              <a:r>
                <a:rPr lang="en-US" sz="1200">
                  <a:solidFill>
                    <a:srgbClr val="000000"/>
                  </a:solidFill>
                  <a:latin typeface="Arial" charset="0"/>
                  <a:cs typeface="Arial" charset="0"/>
                </a:rPr>
                <a:t>metabolism</a:t>
              </a:r>
            </a:p>
          </p:txBody>
        </p:sp>
        <p:sp>
          <p:nvSpPr>
            <p:cNvPr id="225286" name="TextBox 5"/>
            <p:cNvSpPr txBox="1">
              <a:spLocks noChangeArrowheads="1"/>
            </p:cNvSpPr>
            <p:nvPr/>
          </p:nvSpPr>
          <p:spPr bwMode="auto">
            <a:xfrm>
              <a:off x="4876800" y="1219200"/>
              <a:ext cx="9685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Vitamin B</a:t>
              </a:r>
              <a:r>
                <a:rPr lang="en-US" sz="1200" baseline="-25000">
                  <a:solidFill>
                    <a:srgbClr val="000000"/>
                  </a:solidFill>
                  <a:latin typeface="Arial" charset="0"/>
                  <a:cs typeface="Arial" charset="0"/>
                </a:rPr>
                <a:t>6</a:t>
              </a:r>
            </a:p>
            <a:p>
              <a:pPr eaLnBrk="1" hangingPunct="1"/>
              <a:r>
                <a:rPr lang="en-US" sz="1200">
                  <a:solidFill>
                    <a:srgbClr val="000000"/>
                  </a:solidFill>
                  <a:latin typeface="Arial" charset="0"/>
                  <a:cs typeface="Arial" charset="0"/>
                </a:rPr>
                <a:t>metabolism</a:t>
              </a:r>
            </a:p>
          </p:txBody>
        </p:sp>
        <p:sp>
          <p:nvSpPr>
            <p:cNvPr id="225287" name="TextBox 6"/>
            <p:cNvSpPr txBox="1">
              <a:spLocks noChangeArrowheads="1"/>
            </p:cNvSpPr>
            <p:nvPr/>
          </p:nvSpPr>
          <p:spPr bwMode="auto">
            <a:xfrm>
              <a:off x="3352801" y="1409700"/>
              <a:ext cx="121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Arial" charset="0"/>
                  <a:cs typeface="Arial" charset="0"/>
                </a:rPr>
                <a:t>Branch-chain amino acid</a:t>
              </a:r>
            </a:p>
            <a:p>
              <a:pPr algn="ctr" eaLnBrk="1" hangingPunct="1"/>
              <a:r>
                <a:rPr lang="en-US" sz="1200">
                  <a:solidFill>
                    <a:srgbClr val="000000"/>
                  </a:solidFill>
                  <a:latin typeface="Arial" charset="0"/>
                  <a:cs typeface="Arial" charset="0"/>
                </a:rPr>
                <a:t>metabolism</a:t>
              </a:r>
            </a:p>
          </p:txBody>
        </p:sp>
        <p:sp>
          <p:nvSpPr>
            <p:cNvPr id="225288" name="TextBox 7"/>
            <p:cNvSpPr txBox="1">
              <a:spLocks noChangeArrowheads="1"/>
            </p:cNvSpPr>
            <p:nvPr/>
          </p:nvSpPr>
          <p:spPr bwMode="auto">
            <a:xfrm>
              <a:off x="4648200" y="2057400"/>
              <a:ext cx="10356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solidFill>
                    <a:srgbClr val="000000"/>
                  </a:solidFill>
                  <a:latin typeface="Arial" charset="0"/>
                  <a:cs typeface="Arial" charset="0"/>
                </a:rPr>
                <a:t>Gly, Ser, Thr</a:t>
              </a:r>
            </a:p>
            <a:p>
              <a:pPr eaLnBrk="1" hangingPunct="1"/>
              <a:r>
                <a:rPr lang="en-US" sz="1200">
                  <a:solidFill>
                    <a:srgbClr val="000000"/>
                  </a:solidFill>
                  <a:latin typeface="Arial" charset="0"/>
                  <a:cs typeface="Arial" charset="0"/>
                </a:rPr>
                <a:t>metabolism</a:t>
              </a:r>
            </a:p>
          </p:txBody>
        </p:sp>
        <p:sp>
          <p:nvSpPr>
            <p:cNvPr id="225289" name="TextBox 12"/>
            <p:cNvSpPr txBox="1">
              <a:spLocks noChangeArrowheads="1"/>
            </p:cNvSpPr>
            <p:nvPr/>
          </p:nvSpPr>
          <p:spPr bwMode="auto">
            <a:xfrm>
              <a:off x="3403600" y="5321300"/>
              <a:ext cx="25146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cs typeface="Arial" charset="0"/>
                </a:rPr>
                <a:t>Pathway Impact</a:t>
              </a:r>
            </a:p>
          </p:txBody>
        </p:sp>
        <p:sp>
          <p:nvSpPr>
            <p:cNvPr id="225290" name="TextBox 13"/>
            <p:cNvSpPr txBox="1">
              <a:spLocks noChangeArrowheads="1"/>
            </p:cNvSpPr>
            <p:nvPr/>
          </p:nvSpPr>
          <p:spPr bwMode="auto">
            <a:xfrm rot="-5400000">
              <a:off x="1144489" y="3211611"/>
              <a:ext cx="2514600"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cs typeface="Arial" charset="0"/>
                </a:rPr>
                <a:t>-log </a:t>
              </a:r>
              <a:r>
                <a:rPr lang="en-US" sz="1400" i="1">
                  <a:solidFill>
                    <a:srgbClr val="000000"/>
                  </a:solidFill>
                  <a:latin typeface="Arial" charset="0"/>
                  <a:cs typeface="Arial" charset="0"/>
                </a:rPr>
                <a:t>p</a:t>
              </a:r>
            </a:p>
          </p:txBody>
        </p:sp>
      </p:grpSp>
      <p:sp>
        <p:nvSpPr>
          <p:cNvPr id="225282" name="TextBox 2"/>
          <p:cNvSpPr txBox="1">
            <a:spLocks noChangeArrowheads="1"/>
          </p:cNvSpPr>
          <p:nvPr/>
        </p:nvSpPr>
        <p:spPr bwMode="auto">
          <a:xfrm>
            <a:off x="457200" y="304800"/>
            <a:ext cx="8382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Aft>
                <a:spcPts val="600"/>
              </a:spcAft>
            </a:pPr>
            <a:r>
              <a:rPr lang="en-US" sz="1800">
                <a:solidFill>
                  <a:srgbClr val="000000"/>
                </a:solidFill>
                <a:latin typeface="Arial" charset="0"/>
                <a:cs typeface="Arial" charset="0"/>
              </a:rPr>
              <a:t>MetaboAnalyst:  MetPA provides plot of significance and impact of metabolic pathways to separation of biological classes of samples </a:t>
            </a:r>
          </a:p>
          <a:p>
            <a:pPr eaLnBrk="1" hangingPunct="1"/>
            <a:r>
              <a:rPr lang="en-US" sz="1600">
                <a:solidFill>
                  <a:srgbClr val="000000"/>
                </a:solidFill>
                <a:latin typeface="Arial" charset="0"/>
                <a:cs typeface="Arial" charset="0"/>
              </a:rPr>
              <a:t>In this MetPA analysis, 199 matches to KEGG human compounds from 335 features significant by FDR (q=0.01) shows calculated impact of sphingolipid, vitamin B6 and amino acid metabolism </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1741488"/>
            <a:ext cx="796131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CustomShape 1"/>
          <p:cNvSpPr>
            <a:spLocks noChangeArrowheads="1"/>
          </p:cNvSpPr>
          <p:nvPr/>
        </p:nvSpPr>
        <p:spPr bwMode="auto">
          <a:xfrm>
            <a:off x="457200" y="838200"/>
            <a:ext cx="8085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0820" rIns="81639" bIns="40820"/>
          <a:lstStyle/>
          <a:p>
            <a:r>
              <a:rPr lang="en-US" sz="1800" i="1">
                <a:solidFill>
                  <a:srgbClr val="000000"/>
                </a:solidFill>
                <a:latin typeface="Arial" charset="0"/>
              </a:rPr>
              <a:t>Mummichog</a:t>
            </a:r>
            <a:r>
              <a:rPr lang="en-US" sz="1800">
                <a:solidFill>
                  <a:srgbClr val="000000"/>
                </a:solidFill>
                <a:latin typeface="Arial" charset="0"/>
              </a:rPr>
              <a:t> combines metabolite prediction and network analysis in one step</a:t>
            </a:r>
            <a:endParaRPr lang="en-US">
              <a:solidFill>
                <a:srgbClr val="000000"/>
              </a:solidFill>
              <a:latin typeface="Arial" charset="0"/>
            </a:endParaRPr>
          </a:p>
        </p:txBody>
      </p:sp>
      <p:sp>
        <p:nvSpPr>
          <p:cNvPr id="227331" name="TextBox 8"/>
          <p:cNvSpPr txBox="1">
            <a:spLocks noChangeArrowheads="1"/>
          </p:cNvSpPr>
          <p:nvPr/>
        </p:nvSpPr>
        <p:spPr bwMode="auto">
          <a:xfrm>
            <a:off x="4830763" y="6519863"/>
            <a:ext cx="4313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400">
                <a:solidFill>
                  <a:srgbClr val="000000"/>
                </a:solidFill>
                <a:latin typeface="Arial" charset="0"/>
                <a:cs typeface="Arial" charset="0"/>
              </a:rPr>
              <a:t>Shuzhao Li et al, 2013 PLoS Computational Biology</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1543050"/>
            <a:ext cx="7961313"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8" name="CustomShape 1"/>
          <p:cNvSpPr>
            <a:spLocks noChangeArrowheads="1"/>
          </p:cNvSpPr>
          <p:nvPr/>
        </p:nvSpPr>
        <p:spPr bwMode="auto">
          <a:xfrm>
            <a:off x="762000" y="838200"/>
            <a:ext cx="7273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1639" tIns="40820" rIns="81639" bIns="40820"/>
          <a:lstStyle/>
          <a:p>
            <a:r>
              <a:rPr lang="en-US" sz="1800">
                <a:solidFill>
                  <a:srgbClr val="000000"/>
                </a:solidFill>
                <a:latin typeface="Arial" charset="0"/>
              </a:rPr>
              <a:t>Activity network predicted by </a:t>
            </a:r>
            <a:r>
              <a:rPr lang="en-US" sz="1800" i="1">
                <a:solidFill>
                  <a:srgbClr val="000000"/>
                </a:solidFill>
                <a:latin typeface="Arial" charset="0"/>
              </a:rPr>
              <a:t>Mummichog</a:t>
            </a:r>
            <a:r>
              <a:rPr lang="en-US" sz="1800">
                <a:solidFill>
                  <a:srgbClr val="000000"/>
                </a:solidFill>
                <a:latin typeface="Arial" charset="0"/>
              </a:rPr>
              <a:t> in innate immune activation</a:t>
            </a:r>
            <a:endParaRPr lang="en-US">
              <a:solidFill>
                <a:srgbClr val="000000"/>
              </a:solidFill>
              <a:latin typeface="Arial" charset="0"/>
            </a:endParaRPr>
          </a:p>
        </p:txBody>
      </p:sp>
      <p:sp>
        <p:nvSpPr>
          <p:cNvPr id="229379" name="TextBox 8"/>
          <p:cNvSpPr txBox="1">
            <a:spLocks noChangeArrowheads="1"/>
          </p:cNvSpPr>
          <p:nvPr/>
        </p:nvSpPr>
        <p:spPr bwMode="auto">
          <a:xfrm>
            <a:off x="4837113" y="6519863"/>
            <a:ext cx="430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400">
                <a:solidFill>
                  <a:srgbClr val="000000"/>
                </a:solidFill>
                <a:latin typeface="Arial" charset="0"/>
                <a:cs typeface="Arial" charset="0"/>
              </a:rPr>
              <a:t>Shuzhao Li et al, PLoS Computational Biology 2013</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2"/>
          <p:cNvSpPr txBox="1">
            <a:spLocks noChangeArrowheads="1"/>
          </p:cNvSpPr>
          <p:nvPr/>
        </p:nvSpPr>
        <p:spPr bwMode="auto">
          <a:xfrm>
            <a:off x="1371600" y="4262437"/>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err="1">
                <a:solidFill>
                  <a:srgbClr val="000000"/>
                </a:solidFill>
                <a:latin typeface="Arial" charset="0"/>
                <a:cs typeface="Arial" charset="0"/>
              </a:rPr>
              <a:t>Transcriptome</a:t>
            </a:r>
            <a:r>
              <a:rPr lang="en-US" sz="2800" b="1" dirty="0">
                <a:solidFill>
                  <a:srgbClr val="000000"/>
                </a:solidFill>
                <a:latin typeface="Arial" charset="0"/>
                <a:cs typeface="Arial" charset="0"/>
              </a:rPr>
              <a:t> x </a:t>
            </a:r>
            <a:r>
              <a:rPr lang="en-US" sz="2800" b="1" dirty="0" err="1">
                <a:solidFill>
                  <a:srgbClr val="000000"/>
                </a:solidFill>
                <a:latin typeface="Arial" charset="0"/>
                <a:cs typeface="Arial" charset="0"/>
              </a:rPr>
              <a:t>Metabolome</a:t>
            </a:r>
            <a:endParaRPr lang="en-US" sz="2800" b="1" dirty="0">
              <a:solidFill>
                <a:srgbClr val="000000"/>
              </a:solidFill>
              <a:latin typeface="Arial" charset="0"/>
              <a:cs typeface="Arial" charset="0"/>
            </a:endParaRPr>
          </a:p>
        </p:txBody>
      </p:sp>
      <p:pic>
        <p:nvPicPr>
          <p:cNvPr id="235521" name="Picture 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2" name="Text Box 7"/>
          <p:cNvSpPr txBox="1">
            <a:spLocks noChangeArrowheads="1"/>
          </p:cNvSpPr>
          <p:nvPr/>
        </p:nvSpPr>
        <p:spPr bwMode="auto">
          <a:xfrm>
            <a:off x="131763" y="5721350"/>
            <a:ext cx="1060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0000"/>
                </a:solidFill>
                <a:latin typeface="Times New Roman" charset="0"/>
              </a:rPr>
              <a:t>EMORY</a:t>
            </a:r>
          </a:p>
          <a:p>
            <a:pPr algn="ctr" eaLnBrk="1" hangingPunct="1"/>
            <a:r>
              <a:rPr lang="en-US" sz="700" b="1">
                <a:solidFill>
                  <a:srgbClr val="000000"/>
                </a:solidFill>
                <a:latin typeface="Times New Roman" charset="0"/>
              </a:rPr>
              <a:t>SCHOOL OF</a:t>
            </a:r>
          </a:p>
          <a:p>
            <a:pPr algn="ctr" eaLnBrk="1" hangingPunct="1"/>
            <a:r>
              <a:rPr lang="en-US" sz="900" b="1">
                <a:solidFill>
                  <a:srgbClr val="000000"/>
                </a:solidFill>
                <a:latin typeface="Times New Roman" charset="0"/>
              </a:rPr>
              <a:t>MEDICINE</a:t>
            </a:r>
          </a:p>
        </p:txBody>
      </p:sp>
      <p:pic>
        <p:nvPicPr>
          <p:cNvPr id="235523" name="Picture 12" descr="emory-logo"/>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2250" y="4927600"/>
            <a:ext cx="86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14765" y="10698"/>
            <a:ext cx="3634158" cy="1298379"/>
          </a:xfrm>
          <a:prstGeom prst="rect">
            <a:avLst/>
          </a:prstGeom>
          <a:gradFill flip="none" rotWithShape="1">
            <a:gsLst>
              <a:gs pos="1000">
                <a:srgbClr val="ADE5D8">
                  <a:alpha val="31000"/>
                </a:srgbClr>
              </a:gs>
              <a:gs pos="100000">
                <a:srgbClr val="ADE5D8">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Arial"/>
            </a:endParaRPr>
          </a:p>
        </p:txBody>
      </p:sp>
      <p:sp>
        <p:nvSpPr>
          <p:cNvPr id="10" name="Text Box 3"/>
          <p:cNvSpPr txBox="1">
            <a:spLocks noChangeArrowheads="1"/>
          </p:cNvSpPr>
          <p:nvPr/>
        </p:nvSpPr>
        <p:spPr bwMode="auto">
          <a:xfrm>
            <a:off x="2210910" y="555308"/>
            <a:ext cx="29143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800" b="1" cap="all" dirty="0" smtClean="0">
                <a:ln w="17780" cmpd="sng">
                  <a:solidFill>
                    <a:srgbClr val="FFFFFF"/>
                  </a:solidFill>
                  <a:prstDash val="solid"/>
                  <a:miter lim="800000"/>
                </a:ln>
                <a:solidFill>
                  <a:srgbClr val="254061"/>
                </a:solidFill>
                <a:latin typeface="Arial"/>
                <a:cs typeface="Arial"/>
              </a:rPr>
              <a:t>Clinical Biomarkers Laboratory</a:t>
            </a:r>
          </a:p>
        </p:txBody>
      </p:sp>
      <p:sp>
        <p:nvSpPr>
          <p:cNvPr id="11" name="Text Box 3"/>
          <p:cNvSpPr txBox="1">
            <a:spLocks noChangeArrowheads="1"/>
          </p:cNvSpPr>
          <p:nvPr/>
        </p:nvSpPr>
        <p:spPr bwMode="auto">
          <a:xfrm>
            <a:off x="2225510" y="86586"/>
            <a:ext cx="28386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400" b="1" cap="all" dirty="0" smtClean="0">
                <a:ln w="17780" cmpd="sng">
                  <a:solidFill>
                    <a:srgbClr val="FFFFFF"/>
                  </a:solidFill>
                  <a:prstDash val="solid"/>
                  <a:miter lim="800000"/>
                </a:ln>
                <a:solidFill>
                  <a:srgbClr val="254061"/>
                </a:solidFill>
                <a:latin typeface="Arial"/>
                <a:cs typeface="Arial"/>
              </a:rPr>
              <a:t>Emory University </a:t>
            </a:r>
          </a:p>
          <a:p>
            <a:pPr algn="ctr" eaLnBrk="1" hangingPunct="1">
              <a:defRPr/>
            </a:pPr>
            <a:r>
              <a:rPr lang="en-US" sz="1400" b="1" cap="all" dirty="0" smtClean="0">
                <a:ln w="17780" cmpd="sng">
                  <a:solidFill>
                    <a:srgbClr val="FFFFFF"/>
                  </a:solidFill>
                  <a:prstDash val="solid"/>
                  <a:miter lim="800000"/>
                </a:ln>
                <a:solidFill>
                  <a:srgbClr val="254061"/>
                </a:solidFill>
                <a:latin typeface="Arial"/>
                <a:cs typeface="Arial"/>
              </a:rPr>
              <a:t>Department of Medicine </a:t>
            </a:r>
          </a:p>
        </p:txBody>
      </p:sp>
      <p:sp>
        <p:nvSpPr>
          <p:cNvPr id="235529" name="Line 427"/>
          <p:cNvSpPr>
            <a:spLocks noChangeShapeType="1"/>
          </p:cNvSpPr>
          <p:nvPr/>
        </p:nvSpPr>
        <p:spPr bwMode="auto">
          <a:xfrm>
            <a:off x="6213475" y="660400"/>
            <a:ext cx="2208213" cy="20638"/>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35530" name="Line 428"/>
          <p:cNvSpPr>
            <a:spLocks noChangeShapeType="1"/>
          </p:cNvSpPr>
          <p:nvPr/>
        </p:nvSpPr>
        <p:spPr bwMode="auto">
          <a:xfrm rot="5400000" flipV="1">
            <a:off x="4983956" y="650082"/>
            <a:ext cx="1306513" cy="6350"/>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35531" name="Line 428"/>
          <p:cNvSpPr>
            <a:spLocks noChangeShapeType="1"/>
          </p:cNvSpPr>
          <p:nvPr/>
        </p:nvSpPr>
        <p:spPr bwMode="auto">
          <a:xfrm rot="5400000" flipV="1">
            <a:off x="4922043" y="650082"/>
            <a:ext cx="1306513" cy="6350"/>
          </a:xfrm>
          <a:prstGeom prst="line">
            <a:avLst/>
          </a:prstGeom>
          <a:noFill/>
          <a:ln w="12700" cmpd="thinThick">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nvGrpSpPr>
          <p:cNvPr id="235532" name="Group 424"/>
          <p:cNvGrpSpPr>
            <a:grpSpLocks/>
          </p:cNvGrpSpPr>
          <p:nvPr/>
        </p:nvGrpSpPr>
        <p:grpSpPr bwMode="auto">
          <a:xfrm>
            <a:off x="1676400" y="1524000"/>
            <a:ext cx="7086600" cy="76200"/>
            <a:chOff x="363" y="706"/>
            <a:chExt cx="5001" cy="45"/>
          </a:xfrm>
        </p:grpSpPr>
        <p:grpSp>
          <p:nvGrpSpPr>
            <p:cNvPr id="235540" name="Group 425"/>
            <p:cNvGrpSpPr>
              <a:grpSpLocks/>
            </p:cNvGrpSpPr>
            <p:nvPr/>
          </p:nvGrpSpPr>
          <p:grpSpPr bwMode="auto">
            <a:xfrm>
              <a:off x="363" y="730"/>
              <a:ext cx="2945" cy="21"/>
              <a:chOff x="365" y="742"/>
              <a:chExt cx="2945" cy="21"/>
            </a:xfrm>
          </p:grpSpPr>
          <p:sp>
            <p:nvSpPr>
              <p:cNvPr id="235542"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35543"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grpSp>
        <p:sp>
          <p:nvSpPr>
            <p:cNvPr id="235541"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p>
          </p:txBody>
        </p:sp>
      </p:grpSp>
      <p:sp>
        <p:nvSpPr>
          <p:cNvPr id="235533" name="Line 423"/>
          <p:cNvSpPr>
            <a:spLocks noChangeShapeType="1"/>
          </p:cNvSpPr>
          <p:nvPr/>
        </p:nvSpPr>
        <p:spPr bwMode="auto">
          <a:xfrm>
            <a:off x="1524000" y="6245225"/>
            <a:ext cx="6432550" cy="3175"/>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p>
        </p:txBody>
      </p:sp>
      <p:sp>
        <p:nvSpPr>
          <p:cNvPr id="235534" name="TextBox 1"/>
          <p:cNvSpPr txBox="1">
            <a:spLocks noChangeArrowheads="1"/>
          </p:cNvSpPr>
          <p:nvPr/>
        </p:nvSpPr>
        <p:spPr bwMode="auto">
          <a:xfrm>
            <a:off x="533400" y="198120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200" b="1" u="sng" dirty="0">
                <a:solidFill>
                  <a:srgbClr val="000000"/>
                </a:solidFill>
                <a:latin typeface="Arial" charset="0"/>
                <a:cs typeface="Arial" charset="0"/>
              </a:rPr>
              <a:t>Integrated </a:t>
            </a:r>
            <a:r>
              <a:rPr lang="en-US" sz="3200" b="1" u="sng" dirty="0" err="1">
                <a:solidFill>
                  <a:srgbClr val="000000"/>
                </a:solidFill>
                <a:latin typeface="Arial" charset="0"/>
                <a:cs typeface="Arial" charset="0"/>
              </a:rPr>
              <a:t>omics</a:t>
            </a:r>
            <a:r>
              <a:rPr lang="en-US" sz="3200" b="1" u="sng" dirty="0">
                <a:solidFill>
                  <a:srgbClr val="000000"/>
                </a:solidFill>
                <a:latin typeface="Arial" charset="0"/>
                <a:cs typeface="Arial" charset="0"/>
              </a:rPr>
              <a:t> for pathway analysis</a:t>
            </a:r>
          </a:p>
        </p:txBody>
      </p:sp>
      <p:sp>
        <p:nvSpPr>
          <p:cNvPr id="235535" name="TextBox 21"/>
          <p:cNvSpPr txBox="1">
            <a:spLocks noChangeArrowheads="1"/>
          </p:cNvSpPr>
          <p:nvPr/>
        </p:nvSpPr>
        <p:spPr bwMode="auto">
          <a:xfrm>
            <a:off x="1371600" y="2890837"/>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a:solidFill>
                  <a:srgbClr val="000000"/>
                </a:solidFill>
                <a:latin typeface="Arial" charset="0"/>
                <a:cs typeface="Arial" charset="0"/>
              </a:rPr>
              <a:t>Genome x </a:t>
            </a:r>
            <a:r>
              <a:rPr lang="en-US" sz="2800" b="1" dirty="0" err="1">
                <a:solidFill>
                  <a:srgbClr val="000000"/>
                </a:solidFill>
                <a:latin typeface="Arial" charset="0"/>
                <a:cs typeface="Arial" charset="0"/>
              </a:rPr>
              <a:t>Metabolome</a:t>
            </a:r>
            <a:endParaRPr lang="en-US" sz="2800" b="1" dirty="0">
              <a:solidFill>
                <a:srgbClr val="000000"/>
              </a:solidFill>
              <a:latin typeface="Arial" charset="0"/>
              <a:cs typeface="Arial" charset="0"/>
            </a:endParaRPr>
          </a:p>
        </p:txBody>
      </p:sp>
      <p:sp>
        <p:nvSpPr>
          <p:cNvPr id="235538" name="TextBox 52"/>
          <p:cNvSpPr txBox="1">
            <a:spLocks noChangeArrowheads="1"/>
          </p:cNvSpPr>
          <p:nvPr/>
        </p:nvSpPr>
        <p:spPr bwMode="auto">
          <a:xfrm>
            <a:off x="5702300" y="133350"/>
            <a:ext cx="313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latin typeface="Arial" charset="0"/>
                <a:cs typeface="Arial" charset="0"/>
              </a:rPr>
              <a:t>July 24, 2013</a:t>
            </a:r>
          </a:p>
        </p:txBody>
      </p:sp>
      <p:sp>
        <p:nvSpPr>
          <p:cNvPr id="235539" name="TextBox 52"/>
          <p:cNvSpPr txBox="1">
            <a:spLocks noChangeArrowheads="1"/>
          </p:cNvSpPr>
          <p:nvPr/>
        </p:nvSpPr>
        <p:spPr bwMode="auto">
          <a:xfrm>
            <a:off x="5738813" y="739775"/>
            <a:ext cx="313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a:latin typeface="Arial" charset="0"/>
                <a:cs typeface="Arial" charset="0"/>
              </a:rPr>
              <a:t>UAB Metabolomics Workshop</a:t>
            </a:r>
          </a:p>
        </p:txBody>
      </p:sp>
      <p:sp>
        <p:nvSpPr>
          <p:cNvPr id="23" name="TextBox 23"/>
          <p:cNvSpPr txBox="1">
            <a:spLocks noChangeArrowheads="1"/>
          </p:cNvSpPr>
          <p:nvPr/>
        </p:nvSpPr>
        <p:spPr bwMode="auto">
          <a:xfrm>
            <a:off x="1371600" y="4938712"/>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a:solidFill>
                  <a:srgbClr val="000000"/>
                </a:solidFill>
                <a:latin typeface="Arial" charset="0"/>
                <a:cs typeface="Arial" charset="0"/>
              </a:rPr>
              <a:t>Proteome x Metabolome</a:t>
            </a:r>
          </a:p>
        </p:txBody>
      </p:sp>
      <p:sp>
        <p:nvSpPr>
          <p:cNvPr id="235537" name="TextBox 23"/>
          <p:cNvSpPr txBox="1">
            <a:spLocks noChangeArrowheads="1"/>
          </p:cNvSpPr>
          <p:nvPr/>
        </p:nvSpPr>
        <p:spPr bwMode="auto">
          <a:xfrm>
            <a:off x="1905000" y="3567112"/>
            <a:ext cx="548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smtClean="0">
                <a:solidFill>
                  <a:srgbClr val="000000"/>
                </a:solidFill>
                <a:latin typeface="Arial" charset="0"/>
                <a:cs typeface="Arial" charset="0"/>
              </a:rPr>
              <a:t>Epigenome </a:t>
            </a:r>
            <a:r>
              <a:rPr lang="en-US" sz="2800" b="1" dirty="0">
                <a:solidFill>
                  <a:srgbClr val="000000"/>
                </a:solidFill>
                <a:latin typeface="Arial" charset="0"/>
                <a:cs typeface="Arial" charset="0"/>
              </a:rPr>
              <a:t>x </a:t>
            </a:r>
            <a:r>
              <a:rPr lang="en-US" sz="2800" b="1" dirty="0" err="1">
                <a:solidFill>
                  <a:srgbClr val="000000"/>
                </a:solidFill>
                <a:latin typeface="Arial" charset="0"/>
                <a:cs typeface="Arial" charset="0"/>
              </a:rPr>
              <a:t>Metabolome</a:t>
            </a:r>
            <a:endParaRPr lang="en-US" sz="2800" b="1" dirty="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321" name="Group 2"/>
          <p:cNvGrpSpPr>
            <a:grpSpLocks/>
          </p:cNvGrpSpPr>
          <p:nvPr/>
        </p:nvGrpSpPr>
        <p:grpSpPr bwMode="auto">
          <a:xfrm>
            <a:off x="306388" y="658813"/>
            <a:ext cx="8456612" cy="2336800"/>
            <a:chOff x="309106" y="3706641"/>
            <a:chExt cx="8455763" cy="2337746"/>
          </a:xfrm>
        </p:grpSpPr>
        <p:pic>
          <p:nvPicPr>
            <p:cNvPr id="312349" name="Picture 2"/>
            <p:cNvPicPr>
              <a:picLocks noChangeAspect="1" noChangeArrowheads="1"/>
            </p:cNvPicPr>
            <p:nvPr/>
          </p:nvPicPr>
          <p:blipFill>
            <a:blip r:embed="rId2">
              <a:extLst>
                <a:ext uri="{28A0092B-C50C-407E-A947-70E740481C1C}">
                  <a14:useLocalDpi xmlns:a14="http://schemas.microsoft.com/office/drawing/2010/main" val="0"/>
                </a:ext>
              </a:extLst>
            </a:blip>
            <a:srcRect l="53900"/>
            <a:stretch>
              <a:fillRect/>
            </a:stretch>
          </p:blipFill>
          <p:spPr bwMode="auto">
            <a:xfrm>
              <a:off x="4244672" y="3758397"/>
              <a:ext cx="4520197"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2350" name="Group 493"/>
            <p:cNvGrpSpPr>
              <a:grpSpLocks/>
            </p:cNvGrpSpPr>
            <p:nvPr/>
          </p:nvGrpSpPr>
          <p:grpSpPr bwMode="auto">
            <a:xfrm>
              <a:off x="309106" y="3706641"/>
              <a:ext cx="4032563" cy="2337746"/>
              <a:chOff x="359864" y="1557826"/>
              <a:chExt cx="4032563" cy="2337746"/>
            </a:xfrm>
          </p:grpSpPr>
          <p:sp>
            <p:nvSpPr>
              <p:cNvPr id="312351" name="TextBox 494"/>
              <p:cNvSpPr txBox="1">
                <a:spLocks noChangeArrowheads="1"/>
              </p:cNvSpPr>
              <p:nvPr/>
            </p:nvSpPr>
            <p:spPr bwMode="auto">
              <a:xfrm>
                <a:off x="437498" y="1747598"/>
                <a:ext cx="395492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1. Leucine, isoleucine and valine metabolism/ rodent version</a:t>
                </a:r>
              </a:p>
            </p:txBody>
          </p:sp>
          <p:sp>
            <p:nvSpPr>
              <p:cNvPr id="312352" name="TextBox 495"/>
              <p:cNvSpPr txBox="1">
                <a:spLocks noChangeArrowheads="1"/>
              </p:cNvSpPr>
              <p:nvPr/>
            </p:nvSpPr>
            <p:spPr bwMode="auto">
              <a:xfrm>
                <a:off x="437498" y="1957348"/>
                <a:ext cx="32191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2. Leucine, isoleucine and valine metabolism.p.2</a:t>
                </a:r>
              </a:p>
            </p:txBody>
          </p:sp>
          <p:sp>
            <p:nvSpPr>
              <p:cNvPr id="312353" name="TextBox 496"/>
              <p:cNvSpPr txBox="1">
                <a:spLocks noChangeArrowheads="1"/>
              </p:cNvSpPr>
              <p:nvPr/>
            </p:nvSpPr>
            <p:spPr bwMode="auto">
              <a:xfrm>
                <a:off x="437498" y="2168951"/>
                <a:ext cx="19639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3. Oxidative phosphorylation</a:t>
                </a:r>
              </a:p>
            </p:txBody>
          </p:sp>
          <p:sp>
            <p:nvSpPr>
              <p:cNvPr id="312354" name="TextBox 497"/>
              <p:cNvSpPr txBox="1">
                <a:spLocks noChangeArrowheads="1"/>
              </p:cNvSpPr>
              <p:nvPr/>
            </p:nvSpPr>
            <p:spPr bwMode="auto">
              <a:xfrm>
                <a:off x="437498" y="2379636"/>
                <a:ext cx="17427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4. Butanoate metabolism</a:t>
                </a:r>
              </a:p>
            </p:txBody>
          </p:sp>
          <p:sp>
            <p:nvSpPr>
              <p:cNvPr id="312355" name="TextBox 498"/>
              <p:cNvSpPr txBox="1">
                <a:spLocks noChangeArrowheads="1"/>
              </p:cNvSpPr>
              <p:nvPr/>
            </p:nvSpPr>
            <p:spPr bwMode="auto">
              <a:xfrm>
                <a:off x="437498" y="2609779"/>
                <a:ext cx="20473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5. Tryptophan metabolism p.2</a:t>
                </a:r>
              </a:p>
            </p:txBody>
          </p:sp>
          <p:sp>
            <p:nvSpPr>
              <p:cNvPr id="312356" name="TextBox 499"/>
              <p:cNvSpPr txBox="1">
                <a:spLocks noChangeArrowheads="1"/>
              </p:cNvSpPr>
              <p:nvPr/>
            </p:nvSpPr>
            <p:spPr bwMode="auto">
              <a:xfrm>
                <a:off x="437498" y="2810797"/>
                <a:ext cx="201689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6. Propionate metabolism p.2</a:t>
                </a:r>
              </a:p>
            </p:txBody>
          </p:sp>
          <p:sp>
            <p:nvSpPr>
              <p:cNvPr id="312357" name="TextBox 500"/>
              <p:cNvSpPr txBox="1">
                <a:spLocks noChangeArrowheads="1"/>
              </p:cNvSpPr>
              <p:nvPr/>
            </p:nvSpPr>
            <p:spPr bwMode="auto">
              <a:xfrm>
                <a:off x="437498" y="3020861"/>
                <a:ext cx="25875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7. Pyruvate metabolism/rodent version</a:t>
                </a:r>
              </a:p>
            </p:txBody>
          </p:sp>
          <p:sp>
            <p:nvSpPr>
              <p:cNvPr id="312358" name="TextBox 501"/>
              <p:cNvSpPr txBox="1">
                <a:spLocks noChangeArrowheads="1"/>
              </p:cNvSpPr>
              <p:nvPr/>
            </p:nvSpPr>
            <p:spPr bwMode="auto">
              <a:xfrm>
                <a:off x="437498" y="3222596"/>
                <a:ext cx="181331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8. Tryptophan metabolism</a:t>
                </a:r>
              </a:p>
            </p:txBody>
          </p:sp>
          <p:sp>
            <p:nvSpPr>
              <p:cNvPr id="312359" name="TextBox 502"/>
              <p:cNvSpPr txBox="1">
                <a:spLocks noChangeArrowheads="1"/>
              </p:cNvSpPr>
              <p:nvPr/>
            </p:nvSpPr>
            <p:spPr bwMode="auto">
              <a:xfrm>
                <a:off x="437498" y="3410101"/>
                <a:ext cx="33265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9. Peroxisomal branched chain fatty acid oxidation</a:t>
                </a:r>
              </a:p>
            </p:txBody>
          </p:sp>
          <p:sp>
            <p:nvSpPr>
              <p:cNvPr id="312360" name="TextBox 503"/>
              <p:cNvSpPr txBox="1">
                <a:spLocks noChangeArrowheads="1"/>
              </p:cNvSpPr>
              <p:nvPr/>
            </p:nvSpPr>
            <p:spPr bwMode="auto">
              <a:xfrm>
                <a:off x="359864" y="3633962"/>
                <a:ext cx="25186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10. Lysine metabolism/rodent version</a:t>
                </a:r>
              </a:p>
            </p:txBody>
          </p:sp>
          <p:sp>
            <p:nvSpPr>
              <p:cNvPr id="312361" name="TextBox 504"/>
              <p:cNvSpPr txBox="1">
                <a:spLocks noChangeArrowheads="1"/>
              </p:cNvSpPr>
              <p:nvPr/>
            </p:nvSpPr>
            <p:spPr bwMode="auto">
              <a:xfrm>
                <a:off x="1820175" y="1557826"/>
                <a:ext cx="5597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smtClean="0">
                    <a:solidFill>
                      <a:srgbClr val="000000"/>
                    </a:solidFill>
                    <a:latin typeface="Arial" charset="0"/>
                    <a:cs typeface="Arial" charset="0"/>
                  </a:rPr>
                  <a:t>Maps</a:t>
                </a:r>
              </a:p>
            </p:txBody>
          </p:sp>
        </p:grpSp>
      </p:grpSp>
      <p:pic>
        <p:nvPicPr>
          <p:cNvPr id="312322" name="Picture 547"/>
          <p:cNvPicPr>
            <a:picLocks noChangeAspect="1" noChangeArrowheads="1"/>
          </p:cNvPicPr>
          <p:nvPr/>
        </p:nvPicPr>
        <p:blipFill rotWithShape="1">
          <a:blip r:embed="rId3">
            <a:extLst>
              <a:ext uri="{28A0092B-C50C-407E-A947-70E740481C1C}">
                <a14:useLocalDpi xmlns:a14="http://schemas.microsoft.com/office/drawing/2010/main" val="0"/>
              </a:ext>
            </a:extLst>
          </a:blip>
          <a:srcRect l="60804" r="-3333" b="16512"/>
          <a:stretch/>
        </p:blipFill>
        <p:spPr bwMode="auto">
          <a:xfrm>
            <a:off x="3876675" y="3970338"/>
            <a:ext cx="5257800" cy="227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12323" name="Group 548"/>
          <p:cNvGrpSpPr>
            <a:grpSpLocks/>
          </p:cNvGrpSpPr>
          <p:nvPr/>
        </p:nvGrpSpPr>
        <p:grpSpPr bwMode="auto">
          <a:xfrm>
            <a:off x="422275" y="3938588"/>
            <a:ext cx="3556000" cy="2338387"/>
            <a:chOff x="359864" y="1557826"/>
            <a:chExt cx="3556471" cy="2337746"/>
          </a:xfrm>
        </p:grpSpPr>
        <p:sp>
          <p:nvSpPr>
            <p:cNvPr id="312338" name="TextBox 549"/>
            <p:cNvSpPr txBox="1">
              <a:spLocks noChangeArrowheads="1"/>
            </p:cNvSpPr>
            <p:nvPr/>
          </p:nvSpPr>
          <p:spPr bwMode="auto">
            <a:xfrm>
              <a:off x="437498" y="1747598"/>
              <a:ext cx="178286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1. Propionate metabolism</a:t>
              </a:r>
            </a:p>
          </p:txBody>
        </p:sp>
        <p:sp>
          <p:nvSpPr>
            <p:cNvPr id="312339" name="TextBox 550"/>
            <p:cNvSpPr txBox="1">
              <a:spLocks noChangeArrowheads="1"/>
            </p:cNvSpPr>
            <p:nvPr/>
          </p:nvSpPr>
          <p:spPr bwMode="auto">
            <a:xfrm>
              <a:off x="437498" y="1943237"/>
              <a:ext cx="32191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2. Leucine, isoleucine and valine metabolism.p.2</a:t>
              </a:r>
            </a:p>
          </p:txBody>
        </p:sp>
        <p:sp>
          <p:nvSpPr>
            <p:cNvPr id="312340" name="TextBox 551"/>
            <p:cNvSpPr txBox="1">
              <a:spLocks noChangeArrowheads="1"/>
            </p:cNvSpPr>
            <p:nvPr/>
          </p:nvSpPr>
          <p:spPr bwMode="auto">
            <a:xfrm>
              <a:off x="437498" y="2154840"/>
              <a:ext cx="34788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3. Leucine, isoleucine and valine metabolism/Rodent</a:t>
              </a:r>
            </a:p>
          </p:txBody>
        </p:sp>
        <p:sp>
          <p:nvSpPr>
            <p:cNvPr id="312341" name="TextBox 552"/>
            <p:cNvSpPr txBox="1">
              <a:spLocks noChangeArrowheads="1"/>
            </p:cNvSpPr>
            <p:nvPr/>
          </p:nvSpPr>
          <p:spPr bwMode="auto">
            <a:xfrm>
              <a:off x="437498" y="2379636"/>
              <a:ext cx="33890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4. Mitochondrial long chain fatty acid beta-oxidation</a:t>
              </a:r>
            </a:p>
          </p:txBody>
        </p:sp>
        <p:sp>
          <p:nvSpPr>
            <p:cNvPr id="312342" name="TextBox 553"/>
            <p:cNvSpPr txBox="1">
              <a:spLocks noChangeArrowheads="1"/>
            </p:cNvSpPr>
            <p:nvPr/>
          </p:nvSpPr>
          <p:spPr bwMode="auto">
            <a:xfrm>
              <a:off x="437498" y="2609779"/>
              <a:ext cx="33265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5. Peroxisomal branched chain fatty acid oxidation</a:t>
              </a:r>
            </a:p>
          </p:txBody>
        </p:sp>
        <p:sp>
          <p:nvSpPr>
            <p:cNvPr id="312343" name="TextBox 554"/>
            <p:cNvSpPr txBox="1">
              <a:spLocks noChangeArrowheads="1"/>
            </p:cNvSpPr>
            <p:nvPr/>
          </p:nvSpPr>
          <p:spPr bwMode="auto">
            <a:xfrm>
              <a:off x="437498" y="2796686"/>
              <a:ext cx="172354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6. Bile Acid Biosynthesis</a:t>
              </a:r>
            </a:p>
          </p:txBody>
        </p:sp>
        <p:sp>
          <p:nvSpPr>
            <p:cNvPr id="312344" name="TextBox 555"/>
            <p:cNvSpPr txBox="1">
              <a:spLocks noChangeArrowheads="1"/>
            </p:cNvSpPr>
            <p:nvPr/>
          </p:nvSpPr>
          <p:spPr bwMode="auto">
            <a:xfrm>
              <a:off x="437498" y="3034972"/>
              <a:ext cx="225574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7. Bile Acid Biosynthesis/Rodent </a:t>
              </a:r>
            </a:p>
          </p:txBody>
        </p:sp>
        <p:sp>
          <p:nvSpPr>
            <p:cNvPr id="312345" name="TextBox 556"/>
            <p:cNvSpPr txBox="1">
              <a:spLocks noChangeArrowheads="1"/>
            </p:cNvSpPr>
            <p:nvPr/>
          </p:nvSpPr>
          <p:spPr bwMode="auto">
            <a:xfrm>
              <a:off x="437498" y="3222596"/>
              <a:ext cx="302358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dirty="0" smtClean="0">
                  <a:solidFill>
                    <a:srgbClr val="000000"/>
                  </a:solidFill>
                  <a:latin typeface="Arial" charset="0"/>
                  <a:cs typeface="Arial" charset="0"/>
                </a:rPr>
                <a:t>8. Acetylcholine biosynthesis and metabolism</a:t>
              </a:r>
            </a:p>
          </p:txBody>
        </p:sp>
        <p:sp>
          <p:nvSpPr>
            <p:cNvPr id="312346" name="TextBox 557"/>
            <p:cNvSpPr txBox="1">
              <a:spLocks noChangeArrowheads="1"/>
            </p:cNvSpPr>
            <p:nvPr/>
          </p:nvSpPr>
          <p:spPr bwMode="auto">
            <a:xfrm>
              <a:off x="437498" y="3438323"/>
              <a:ext cx="21451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9. Phospholipid metabolism p.3</a:t>
              </a:r>
            </a:p>
          </p:txBody>
        </p:sp>
        <p:sp>
          <p:nvSpPr>
            <p:cNvPr id="312347" name="TextBox 558"/>
            <p:cNvSpPr txBox="1">
              <a:spLocks noChangeArrowheads="1"/>
            </p:cNvSpPr>
            <p:nvPr/>
          </p:nvSpPr>
          <p:spPr bwMode="auto">
            <a:xfrm>
              <a:off x="359864" y="3633962"/>
              <a:ext cx="22156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smtClean="0">
                  <a:solidFill>
                    <a:srgbClr val="000000"/>
                  </a:solidFill>
                  <a:latin typeface="Arial" charset="0"/>
                  <a:cs typeface="Arial" charset="0"/>
                </a:rPr>
                <a:t>10. Phospholipid metabloism p.2</a:t>
              </a:r>
            </a:p>
          </p:txBody>
        </p:sp>
        <p:sp>
          <p:nvSpPr>
            <p:cNvPr id="312348" name="TextBox 559"/>
            <p:cNvSpPr txBox="1">
              <a:spLocks noChangeArrowheads="1"/>
            </p:cNvSpPr>
            <p:nvPr/>
          </p:nvSpPr>
          <p:spPr bwMode="auto">
            <a:xfrm>
              <a:off x="1820175" y="1557826"/>
              <a:ext cx="5597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smtClean="0">
                  <a:solidFill>
                    <a:srgbClr val="000000"/>
                  </a:solidFill>
                  <a:latin typeface="Arial" charset="0"/>
                  <a:cs typeface="Arial" charset="0"/>
                </a:rPr>
                <a:t>Maps</a:t>
              </a:r>
            </a:p>
          </p:txBody>
        </p:sp>
      </p:grpSp>
      <p:sp>
        <p:nvSpPr>
          <p:cNvPr id="312324" name="TextBox 1"/>
          <p:cNvSpPr txBox="1">
            <a:spLocks noChangeArrowheads="1"/>
          </p:cNvSpPr>
          <p:nvPr/>
        </p:nvSpPr>
        <p:spPr bwMode="auto">
          <a:xfrm>
            <a:off x="268288" y="282575"/>
            <a:ext cx="8777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smtClean="0">
                <a:solidFill>
                  <a:srgbClr val="000000"/>
                </a:solidFill>
                <a:latin typeface="Arial" charset="0"/>
                <a:cs typeface="Arial" charset="0"/>
              </a:rPr>
              <a:t>Redox proteomics: Major effects of Cd on mitochondrial branched chain amino acid system </a:t>
            </a:r>
          </a:p>
        </p:txBody>
      </p:sp>
      <p:sp>
        <p:nvSpPr>
          <p:cNvPr id="312328" name="TextBox 567"/>
          <p:cNvSpPr txBox="1">
            <a:spLocks noChangeArrowheads="1"/>
          </p:cNvSpPr>
          <p:nvPr/>
        </p:nvSpPr>
        <p:spPr bwMode="auto">
          <a:xfrm>
            <a:off x="519113" y="3482975"/>
            <a:ext cx="8777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smtClean="0">
                <a:solidFill>
                  <a:srgbClr val="000000"/>
                </a:solidFill>
                <a:latin typeface="Arial" charset="0"/>
                <a:cs typeface="Arial" charset="0"/>
              </a:rPr>
              <a:t>Metabolomics: Major effects of Cd on mitochondrial branched chain amino acid metabolism  </a:t>
            </a:r>
          </a:p>
        </p:txBody>
      </p:sp>
      <p:cxnSp>
        <p:nvCxnSpPr>
          <p:cNvPr id="569" name="Straight Arrow Connector 568"/>
          <p:cNvCxnSpPr/>
          <p:nvPr/>
        </p:nvCxnSpPr>
        <p:spPr>
          <a:xfrm>
            <a:off x="220663" y="995363"/>
            <a:ext cx="1619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0" name="Straight Arrow Connector 569"/>
          <p:cNvCxnSpPr/>
          <p:nvPr/>
        </p:nvCxnSpPr>
        <p:spPr>
          <a:xfrm>
            <a:off x="217488" y="1219200"/>
            <a:ext cx="1619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1" name="Straight Arrow Connector 570"/>
          <p:cNvCxnSpPr/>
          <p:nvPr/>
        </p:nvCxnSpPr>
        <p:spPr>
          <a:xfrm>
            <a:off x="417513" y="4478338"/>
            <a:ext cx="1619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2" name="Straight Arrow Connector 571"/>
          <p:cNvCxnSpPr/>
          <p:nvPr/>
        </p:nvCxnSpPr>
        <p:spPr>
          <a:xfrm>
            <a:off x="414338" y="4700588"/>
            <a:ext cx="1619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Box 14"/>
          <p:cNvSpPr txBox="1">
            <a:spLocks noChangeArrowheads="1"/>
          </p:cNvSpPr>
          <p:nvPr/>
        </p:nvSpPr>
        <p:spPr bwMode="auto">
          <a:xfrm>
            <a:off x="6791325" y="6553200"/>
            <a:ext cx="2076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auto" hangingPunct="1">
              <a:spcBef>
                <a:spcPts val="0"/>
              </a:spcBef>
              <a:spcAft>
                <a:spcPts val="0"/>
              </a:spcAft>
              <a:defRPr/>
            </a:pPr>
            <a:r>
              <a:rPr lang="en-US" sz="1400" kern="0" dirty="0" smtClean="0">
                <a:solidFill>
                  <a:srgbClr val="000000"/>
                </a:solidFill>
              </a:rPr>
              <a:t>Y-M Go et al, </a:t>
            </a:r>
            <a:r>
              <a:rPr lang="en-US" sz="1400" kern="0" dirty="0" err="1" smtClean="0">
                <a:solidFill>
                  <a:srgbClr val="000000"/>
                </a:solidFill>
              </a:rPr>
              <a:t>Tox</a:t>
            </a:r>
            <a:r>
              <a:rPr lang="en-US" sz="1400" kern="0" dirty="0" smtClean="0">
                <a:solidFill>
                  <a:srgbClr val="000000"/>
                </a:solidFill>
              </a:rPr>
              <a:t> </a:t>
            </a:r>
            <a:r>
              <a:rPr lang="en-US" sz="1400" kern="0" dirty="0" err="1" smtClean="0">
                <a:solidFill>
                  <a:srgbClr val="000000"/>
                </a:solidFill>
              </a:rPr>
              <a:t>Sci</a:t>
            </a:r>
            <a:r>
              <a:rPr lang="en-US" sz="1400" kern="0" dirty="0" smtClean="0">
                <a:solidFill>
                  <a:srgbClr val="000000"/>
                </a:solidFill>
              </a:rPr>
              <a:t> 2014</a:t>
            </a:r>
          </a:p>
        </p:txBody>
      </p:sp>
    </p:spTree>
    <p:extLst>
      <p:ext uri="{BB962C8B-B14F-4D97-AF65-F5344CB8AC3E}">
        <p14:creationId xmlns:p14="http://schemas.microsoft.com/office/powerpoint/2010/main" val="2974529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p:cNvPicPr>
            <a:picLocks noChangeAspect="1"/>
          </p:cNvPicPr>
          <p:nvPr/>
        </p:nvPicPr>
        <p:blipFill>
          <a:blip r:embed="rId3">
            <a:extLst>
              <a:ext uri="{28A0092B-C50C-407E-A947-70E740481C1C}">
                <a14:useLocalDpi xmlns:a14="http://schemas.microsoft.com/office/drawing/2010/main" val="0"/>
              </a:ext>
            </a:extLst>
          </a:blip>
          <a:srcRect l="28542" t="3571" r="28125" b="3571"/>
          <a:stretch>
            <a:fillRect/>
          </a:stretch>
        </p:blipFill>
        <p:spPr bwMode="auto">
          <a:xfrm>
            <a:off x="2047875" y="695325"/>
            <a:ext cx="58293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TextBox 2"/>
          <p:cNvSpPr txBox="1">
            <a:spLocks noChangeArrowheads="1"/>
          </p:cNvSpPr>
          <p:nvPr/>
        </p:nvSpPr>
        <p:spPr bwMode="auto">
          <a:xfrm>
            <a:off x="0" y="209490"/>
            <a:ext cx="845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err="1">
                <a:solidFill>
                  <a:srgbClr val="000000"/>
                </a:solidFill>
                <a:latin typeface="Arial" charset="0"/>
                <a:cs typeface="Arial" charset="0"/>
              </a:rPr>
              <a:t>Metscape</a:t>
            </a:r>
            <a:r>
              <a:rPr lang="en-US" sz="2000" dirty="0">
                <a:solidFill>
                  <a:srgbClr val="000000"/>
                </a:solidFill>
                <a:latin typeface="Arial" charset="0"/>
                <a:cs typeface="Arial" charset="0"/>
              </a:rPr>
              <a:t> uses knowledge-based approach to map pathway interactions</a:t>
            </a:r>
          </a:p>
        </p:txBody>
      </p:sp>
      <p:sp>
        <p:nvSpPr>
          <p:cNvPr id="240643" name="TextBox 3"/>
          <p:cNvSpPr txBox="1">
            <a:spLocks noChangeArrowheads="1"/>
          </p:cNvSpPr>
          <p:nvPr/>
        </p:nvSpPr>
        <p:spPr bwMode="auto">
          <a:xfrm>
            <a:off x="895350" y="1136650"/>
            <a:ext cx="2022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0000FF"/>
                </a:solidFill>
                <a:latin typeface="Arial" charset="0"/>
                <a:cs typeface="Arial" charset="0"/>
              </a:rPr>
              <a:t>Aldehyde dehydrogenase 9</a:t>
            </a:r>
          </a:p>
        </p:txBody>
      </p:sp>
      <p:sp>
        <p:nvSpPr>
          <p:cNvPr id="240644" name="TextBox 4"/>
          <p:cNvSpPr txBox="1">
            <a:spLocks noChangeArrowheads="1"/>
          </p:cNvSpPr>
          <p:nvPr/>
        </p:nvSpPr>
        <p:spPr bwMode="auto">
          <a:xfrm>
            <a:off x="4038600" y="1549400"/>
            <a:ext cx="20224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0000FF"/>
                </a:solidFill>
                <a:latin typeface="Arial" charset="0"/>
                <a:cs typeface="Arial" charset="0"/>
              </a:rPr>
              <a:t>Aldehyde dehydrogenase 2</a:t>
            </a:r>
          </a:p>
        </p:txBody>
      </p:sp>
      <p:sp>
        <p:nvSpPr>
          <p:cNvPr id="240645" name="TextBox 5"/>
          <p:cNvSpPr txBox="1">
            <a:spLocks noChangeArrowheads="1"/>
          </p:cNvSpPr>
          <p:nvPr/>
        </p:nvSpPr>
        <p:spPr bwMode="auto">
          <a:xfrm>
            <a:off x="4705350" y="2720975"/>
            <a:ext cx="16335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FF0000"/>
                </a:solidFill>
                <a:latin typeface="Arial" charset="0"/>
                <a:cs typeface="Arial" charset="0"/>
              </a:rPr>
              <a:t>2-methylmalonyl-CoA</a:t>
            </a:r>
          </a:p>
        </p:txBody>
      </p:sp>
      <p:sp>
        <p:nvSpPr>
          <p:cNvPr id="240646" name="TextBox 6"/>
          <p:cNvSpPr txBox="1">
            <a:spLocks noChangeArrowheads="1"/>
          </p:cNvSpPr>
          <p:nvPr/>
        </p:nvSpPr>
        <p:spPr bwMode="auto">
          <a:xfrm>
            <a:off x="3314700" y="3146425"/>
            <a:ext cx="2022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0000FF"/>
                </a:solidFill>
                <a:latin typeface="Arial" charset="0"/>
                <a:cs typeface="Arial" charset="0"/>
              </a:rPr>
              <a:t>Aldehyde dehydrogenase 6</a:t>
            </a:r>
          </a:p>
        </p:txBody>
      </p:sp>
      <p:sp>
        <p:nvSpPr>
          <p:cNvPr id="240647" name="TextBox 7"/>
          <p:cNvSpPr txBox="1">
            <a:spLocks noChangeArrowheads="1"/>
          </p:cNvSpPr>
          <p:nvPr/>
        </p:nvSpPr>
        <p:spPr bwMode="auto">
          <a:xfrm>
            <a:off x="5049838" y="3438525"/>
            <a:ext cx="18891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FF0000"/>
                </a:solidFill>
                <a:latin typeface="Arial" charset="0"/>
                <a:cs typeface="Arial" charset="0"/>
              </a:rPr>
              <a:t>3-Hydroxyisobutyryl-CoA</a:t>
            </a:r>
          </a:p>
        </p:txBody>
      </p:sp>
      <p:sp>
        <p:nvSpPr>
          <p:cNvPr id="240648" name="TextBox 8"/>
          <p:cNvSpPr txBox="1">
            <a:spLocks noChangeArrowheads="1"/>
          </p:cNvSpPr>
          <p:nvPr/>
        </p:nvSpPr>
        <p:spPr bwMode="auto">
          <a:xfrm>
            <a:off x="1409700" y="3406775"/>
            <a:ext cx="24209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0000FF"/>
                </a:solidFill>
                <a:latin typeface="Arial" charset="0"/>
                <a:cs typeface="Arial" charset="0"/>
              </a:rPr>
              <a:t>Hydroxysteroid dehydrogenase 4</a:t>
            </a:r>
          </a:p>
        </p:txBody>
      </p:sp>
      <p:sp>
        <p:nvSpPr>
          <p:cNvPr id="240649" name="TextBox 9"/>
          <p:cNvSpPr txBox="1">
            <a:spLocks noChangeArrowheads="1"/>
          </p:cNvSpPr>
          <p:nvPr/>
        </p:nvSpPr>
        <p:spPr bwMode="auto">
          <a:xfrm>
            <a:off x="2459038" y="4102100"/>
            <a:ext cx="2116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0000FF"/>
                </a:solidFill>
                <a:latin typeface="Arial" charset="0"/>
                <a:cs typeface="Arial" charset="0"/>
              </a:rPr>
              <a:t>Coenzyme A dehydrogenase</a:t>
            </a:r>
          </a:p>
        </p:txBody>
      </p:sp>
      <p:sp>
        <p:nvSpPr>
          <p:cNvPr id="240650" name="TextBox 10"/>
          <p:cNvSpPr txBox="1">
            <a:spLocks noChangeArrowheads="1"/>
          </p:cNvSpPr>
          <p:nvPr/>
        </p:nvSpPr>
        <p:spPr bwMode="auto">
          <a:xfrm>
            <a:off x="6735763" y="3846513"/>
            <a:ext cx="13525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0000FF"/>
                </a:solidFill>
                <a:latin typeface="Arial" charset="0"/>
                <a:cs typeface="Arial" charset="0"/>
              </a:rPr>
              <a:t>Acyl-coenzyme A</a:t>
            </a:r>
          </a:p>
        </p:txBody>
      </p:sp>
      <p:sp>
        <p:nvSpPr>
          <p:cNvPr id="240651" name="TextBox 11"/>
          <p:cNvSpPr txBox="1">
            <a:spLocks noChangeArrowheads="1"/>
          </p:cNvSpPr>
          <p:nvPr/>
        </p:nvSpPr>
        <p:spPr bwMode="auto">
          <a:xfrm>
            <a:off x="6800850" y="4232275"/>
            <a:ext cx="24368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0000FF"/>
                </a:solidFill>
                <a:latin typeface="Arial" charset="0"/>
                <a:cs typeface="Arial" charset="0"/>
              </a:rPr>
              <a:t>Acyl-coenzyme A dehydrogenase</a:t>
            </a:r>
          </a:p>
        </p:txBody>
      </p:sp>
      <p:sp>
        <p:nvSpPr>
          <p:cNvPr id="240652" name="TextBox 12"/>
          <p:cNvSpPr txBox="1">
            <a:spLocks noChangeArrowheads="1"/>
          </p:cNvSpPr>
          <p:nvPr/>
        </p:nvSpPr>
        <p:spPr bwMode="auto">
          <a:xfrm>
            <a:off x="7343775" y="4913313"/>
            <a:ext cx="16954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0000FF"/>
                </a:solidFill>
                <a:latin typeface="Arial" charset="0"/>
                <a:cs typeface="Arial" charset="0"/>
              </a:rPr>
              <a:t>Isovaleryl coenzyme A</a:t>
            </a:r>
          </a:p>
          <a:p>
            <a:pPr eaLnBrk="1" hangingPunct="1"/>
            <a:r>
              <a:rPr lang="en-US" sz="1100" b="1">
                <a:solidFill>
                  <a:srgbClr val="0000FF"/>
                </a:solidFill>
                <a:latin typeface="Arial" charset="0"/>
                <a:cs typeface="Arial" charset="0"/>
              </a:rPr>
              <a:t>dehydrogenase</a:t>
            </a:r>
          </a:p>
        </p:txBody>
      </p:sp>
      <p:sp>
        <p:nvSpPr>
          <p:cNvPr id="240653" name="TextBox 13"/>
          <p:cNvSpPr txBox="1">
            <a:spLocks noChangeArrowheads="1"/>
          </p:cNvSpPr>
          <p:nvPr/>
        </p:nvSpPr>
        <p:spPr bwMode="auto">
          <a:xfrm>
            <a:off x="6323013" y="5799138"/>
            <a:ext cx="2143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100" b="1">
                <a:solidFill>
                  <a:srgbClr val="0000FF"/>
                </a:solidFill>
                <a:latin typeface="Arial" charset="0"/>
                <a:cs typeface="Arial" charset="0"/>
              </a:rPr>
              <a:t>Methylcrotonoyl-coenzyme A</a:t>
            </a:r>
          </a:p>
          <a:p>
            <a:pPr eaLnBrk="1" hangingPunct="1"/>
            <a:r>
              <a:rPr lang="en-US" sz="1100" b="1">
                <a:solidFill>
                  <a:srgbClr val="0000FF"/>
                </a:solidFill>
                <a:latin typeface="Arial" charset="0"/>
                <a:cs typeface="Arial" charset="0"/>
              </a:rPr>
              <a:t> carboxylase 2</a:t>
            </a:r>
          </a:p>
        </p:txBody>
      </p:sp>
      <p:sp>
        <p:nvSpPr>
          <p:cNvPr id="240654" name="TextBox 16"/>
          <p:cNvSpPr txBox="1">
            <a:spLocks noChangeArrowheads="1"/>
          </p:cNvSpPr>
          <p:nvPr/>
        </p:nvSpPr>
        <p:spPr bwMode="auto">
          <a:xfrm>
            <a:off x="1335088" y="5562600"/>
            <a:ext cx="84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0000FF"/>
                </a:solidFill>
                <a:latin typeface="Arial" charset="0"/>
                <a:cs typeface="Arial" charset="0"/>
              </a:rPr>
              <a:t>Proteins</a:t>
            </a:r>
          </a:p>
        </p:txBody>
      </p:sp>
      <p:sp>
        <p:nvSpPr>
          <p:cNvPr id="240655" name="TextBox 17"/>
          <p:cNvSpPr txBox="1">
            <a:spLocks noChangeArrowheads="1"/>
          </p:cNvSpPr>
          <p:nvPr/>
        </p:nvSpPr>
        <p:spPr bwMode="auto">
          <a:xfrm>
            <a:off x="1335088" y="5910263"/>
            <a:ext cx="1103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solidFill>
                  <a:srgbClr val="FF0000"/>
                </a:solidFill>
                <a:latin typeface="Arial" charset="0"/>
                <a:cs typeface="Arial" charset="0"/>
              </a:rPr>
              <a:t>Metabolites</a:t>
            </a:r>
          </a:p>
        </p:txBody>
      </p:sp>
      <p:sp>
        <p:nvSpPr>
          <p:cNvPr id="2" name="Oval 1"/>
          <p:cNvSpPr/>
          <p:nvPr/>
        </p:nvSpPr>
        <p:spPr>
          <a:xfrm>
            <a:off x="1143000" y="5984875"/>
            <a:ext cx="152400" cy="152400"/>
          </a:xfrm>
          <a:prstGeom prst="ellipse">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22" name="Oval 21"/>
          <p:cNvSpPr/>
          <p:nvPr/>
        </p:nvSpPr>
        <p:spPr>
          <a:xfrm>
            <a:off x="1143000" y="5638800"/>
            <a:ext cx="152400" cy="152400"/>
          </a:xfrm>
          <a:prstGeom prst="ellipse">
            <a:avLst/>
          </a:prstGeom>
          <a:solidFill>
            <a:srgbClr val="0000FF"/>
          </a:solidFill>
          <a:ln>
            <a:solidFill>
              <a:srgbClr val="0000FF"/>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latin typeface="Calibri"/>
            </a:endParaRPr>
          </a:p>
        </p:txBody>
      </p:sp>
      <p:sp>
        <p:nvSpPr>
          <p:cNvPr id="240658" name="TextBox 2"/>
          <p:cNvSpPr txBox="1">
            <a:spLocks noChangeArrowheads="1"/>
          </p:cNvSpPr>
          <p:nvPr/>
        </p:nvSpPr>
        <p:spPr bwMode="auto">
          <a:xfrm>
            <a:off x="5378450" y="762000"/>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solidFill>
                  <a:srgbClr val="000000"/>
                </a:solidFill>
                <a:latin typeface="Arial" charset="0"/>
                <a:cs typeface="Arial" charset="0"/>
              </a:rPr>
              <a:t>Proteome x Metabolome</a:t>
            </a:r>
          </a:p>
        </p:txBody>
      </p:sp>
      <p:sp>
        <p:nvSpPr>
          <p:cNvPr id="240659" name="TextBox 23"/>
          <p:cNvSpPr txBox="1">
            <a:spLocks noChangeArrowheads="1"/>
          </p:cNvSpPr>
          <p:nvPr/>
        </p:nvSpPr>
        <p:spPr bwMode="auto">
          <a:xfrm>
            <a:off x="7435850" y="1295400"/>
            <a:ext cx="1355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a:solidFill>
                  <a:srgbClr val="000000"/>
                </a:solidFill>
                <a:latin typeface="Arial" charset="0"/>
                <a:cs typeface="Arial" charset="0"/>
              </a:rPr>
              <a:t>P x M</a:t>
            </a:r>
          </a:p>
        </p:txBody>
      </p:sp>
      <p:sp>
        <p:nvSpPr>
          <p:cNvPr id="21" name="TextBox 2"/>
          <p:cNvSpPr txBox="1">
            <a:spLocks noChangeArrowheads="1"/>
          </p:cNvSpPr>
          <p:nvPr/>
        </p:nvSpPr>
        <p:spPr bwMode="auto">
          <a:xfrm>
            <a:off x="5867400" y="6488112"/>
            <a:ext cx="3276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sz="1600" dirty="0" smtClean="0">
                <a:solidFill>
                  <a:srgbClr val="000000"/>
                </a:solidFill>
                <a:latin typeface="Arial" charset="0"/>
                <a:cs typeface="Arial" charset="0"/>
              </a:rPr>
              <a:t>Go et al (2014) </a:t>
            </a:r>
            <a:r>
              <a:rPr lang="en-US" sz="1600" dirty="0" err="1" smtClean="0">
                <a:solidFill>
                  <a:srgbClr val="000000"/>
                </a:solidFill>
                <a:latin typeface="Arial" charset="0"/>
                <a:cs typeface="Arial" charset="0"/>
              </a:rPr>
              <a:t>Toxicol</a:t>
            </a:r>
            <a:r>
              <a:rPr lang="en-US" sz="1600" dirty="0" smtClean="0">
                <a:solidFill>
                  <a:srgbClr val="000000"/>
                </a:solidFill>
                <a:latin typeface="Arial" charset="0"/>
                <a:cs typeface="Arial" charset="0"/>
              </a:rPr>
              <a:t> </a:t>
            </a:r>
            <a:r>
              <a:rPr lang="en-US" sz="1600" dirty="0" err="1" smtClean="0">
                <a:solidFill>
                  <a:srgbClr val="000000"/>
                </a:solidFill>
                <a:latin typeface="Arial" charset="0"/>
                <a:cs typeface="Arial" charset="0"/>
              </a:rPr>
              <a:t>Sci</a:t>
            </a:r>
            <a:endParaRPr lang="en-US" sz="1600" dirty="0">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5600" y="2159000"/>
            <a:ext cx="2987040" cy="2489200"/>
          </a:xfrm>
          <a:prstGeom prst="rect">
            <a:avLst/>
          </a:prstGeom>
        </p:spPr>
      </p:pic>
      <p:pic>
        <p:nvPicPr>
          <p:cNvPr id="6" name="Picture 5"/>
          <p:cNvPicPr>
            <a:picLocks noChangeAspect="1"/>
          </p:cNvPicPr>
          <p:nvPr/>
        </p:nvPicPr>
        <p:blipFill rotWithShape="1">
          <a:blip r:embed="rId3"/>
          <a:srcRect l="2987" t="3605" r="1445" b="3876"/>
          <a:stretch/>
        </p:blipFill>
        <p:spPr>
          <a:xfrm>
            <a:off x="0" y="2247392"/>
            <a:ext cx="2926080" cy="2267712"/>
          </a:xfrm>
          <a:prstGeom prst="rect">
            <a:avLst/>
          </a:prstGeom>
        </p:spPr>
      </p:pic>
      <p:grpSp>
        <p:nvGrpSpPr>
          <p:cNvPr id="9" name="Group 8"/>
          <p:cNvGrpSpPr/>
          <p:nvPr/>
        </p:nvGrpSpPr>
        <p:grpSpPr>
          <a:xfrm>
            <a:off x="5791200" y="2159000"/>
            <a:ext cx="3212371" cy="2486799"/>
            <a:chOff x="6096000" y="1905000"/>
            <a:chExt cx="3212371" cy="2486799"/>
          </a:xfrm>
        </p:grpSpPr>
        <p:pic>
          <p:nvPicPr>
            <p:cNvPr id="3" name="Picture 2"/>
            <p:cNvPicPr>
              <a:picLocks noChangeAspect="1"/>
            </p:cNvPicPr>
            <p:nvPr/>
          </p:nvPicPr>
          <p:blipFill>
            <a:blip r:embed="rId4"/>
            <a:stretch>
              <a:fillRect/>
            </a:stretch>
          </p:blipFill>
          <p:spPr>
            <a:xfrm>
              <a:off x="6172200" y="1905000"/>
              <a:ext cx="3136171" cy="2438400"/>
            </a:xfrm>
            <a:prstGeom prst="rect">
              <a:avLst/>
            </a:prstGeom>
          </p:spPr>
        </p:pic>
        <p:sp>
          <p:nvSpPr>
            <p:cNvPr id="7" name="TextBox 6"/>
            <p:cNvSpPr txBox="1"/>
            <p:nvPr/>
          </p:nvSpPr>
          <p:spPr>
            <a:xfrm>
              <a:off x="7391400" y="4114800"/>
              <a:ext cx="945692" cy="276999"/>
            </a:xfrm>
            <a:prstGeom prst="rect">
              <a:avLst/>
            </a:prstGeom>
            <a:noFill/>
          </p:spPr>
          <p:txBody>
            <a:bodyPr wrap="none" rtlCol="0">
              <a:spAutoFit/>
            </a:bodyPr>
            <a:lstStyle/>
            <a:p>
              <a:r>
                <a:rPr lang="en-US" sz="1200" b="1" dirty="0" smtClean="0">
                  <a:latin typeface="Arial"/>
                  <a:cs typeface="Arial"/>
                </a:rPr>
                <a:t>LCMS C18</a:t>
              </a:r>
              <a:endParaRPr lang="en-US" sz="1200" b="1" dirty="0">
                <a:latin typeface="Arial"/>
                <a:cs typeface="Arial"/>
              </a:endParaRPr>
            </a:p>
          </p:txBody>
        </p:sp>
        <p:sp>
          <p:nvSpPr>
            <p:cNvPr id="8" name="TextBox 7"/>
            <p:cNvSpPr txBox="1"/>
            <p:nvPr/>
          </p:nvSpPr>
          <p:spPr>
            <a:xfrm rot="16200000">
              <a:off x="5798774" y="2811826"/>
              <a:ext cx="871452" cy="276999"/>
            </a:xfrm>
            <a:prstGeom prst="rect">
              <a:avLst/>
            </a:prstGeom>
            <a:noFill/>
          </p:spPr>
          <p:txBody>
            <a:bodyPr wrap="none" rtlCol="0">
              <a:spAutoFit/>
            </a:bodyPr>
            <a:lstStyle/>
            <a:p>
              <a:r>
                <a:rPr lang="en-US" sz="1200" b="1" dirty="0" smtClean="0">
                  <a:latin typeface="Arial"/>
                  <a:cs typeface="Arial"/>
                </a:rPr>
                <a:t>LCMS AE</a:t>
              </a:r>
              <a:endParaRPr lang="en-US" sz="1200" b="1" dirty="0">
                <a:latin typeface="Arial"/>
                <a:cs typeface="Arial"/>
              </a:endParaRPr>
            </a:p>
          </p:txBody>
        </p:sp>
      </p:grpSp>
      <p:sp>
        <p:nvSpPr>
          <p:cNvPr id="10" name="TextBox 1"/>
          <p:cNvSpPr txBox="1">
            <a:spLocks noChangeArrowheads="1"/>
          </p:cNvSpPr>
          <p:nvPr/>
        </p:nvSpPr>
        <p:spPr bwMode="auto">
          <a:xfrm>
            <a:off x="457200" y="914400"/>
            <a:ext cx="807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u="sng" dirty="0" smtClean="0">
                <a:solidFill>
                  <a:srgbClr val="000000"/>
                </a:solidFill>
                <a:latin typeface="Arial" charset="0"/>
                <a:cs typeface="Arial" charset="0"/>
              </a:rPr>
              <a:t>Cross-platform validation</a:t>
            </a:r>
            <a:endParaRPr lang="en-US" sz="2000" b="1" u="sng" dirty="0">
              <a:solidFill>
                <a:srgbClr val="000000"/>
              </a:solidFill>
              <a:latin typeface="Arial" charset="0"/>
              <a:cs typeface="Arial" charset="0"/>
            </a:endParaRPr>
          </a:p>
        </p:txBody>
      </p:sp>
      <p:sp>
        <p:nvSpPr>
          <p:cNvPr id="12" name="TextBox 1"/>
          <p:cNvSpPr txBox="1">
            <a:spLocks noChangeArrowheads="1"/>
          </p:cNvSpPr>
          <p:nvPr/>
        </p:nvSpPr>
        <p:spPr bwMode="auto">
          <a:xfrm>
            <a:off x="76200" y="1600200"/>
            <a:ext cx="3200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solidFill>
                  <a:srgbClr val="000000"/>
                </a:solidFill>
                <a:latin typeface="Arial" charset="0"/>
                <a:cs typeface="Arial" charset="0"/>
              </a:rPr>
              <a:t>Comparison C18-LCMS to automated amino acid analysis</a:t>
            </a:r>
            <a:endParaRPr lang="en-US" sz="1600" dirty="0">
              <a:solidFill>
                <a:srgbClr val="000000"/>
              </a:solidFill>
              <a:latin typeface="Arial" charset="0"/>
              <a:cs typeface="Arial" charset="0"/>
            </a:endParaRPr>
          </a:p>
        </p:txBody>
      </p:sp>
      <p:sp>
        <p:nvSpPr>
          <p:cNvPr id="13" name="TextBox 1"/>
          <p:cNvSpPr txBox="1">
            <a:spLocks noChangeArrowheads="1"/>
          </p:cNvSpPr>
          <p:nvPr/>
        </p:nvSpPr>
        <p:spPr bwMode="auto">
          <a:xfrm>
            <a:off x="3276600" y="1625024"/>
            <a:ext cx="32004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solidFill>
                  <a:srgbClr val="000000"/>
                </a:solidFill>
                <a:latin typeface="Arial" charset="0"/>
                <a:cs typeface="Arial" charset="0"/>
              </a:rPr>
              <a:t>Comparison C18-LCMS to </a:t>
            </a:r>
            <a:r>
              <a:rPr lang="en-US" sz="1600" dirty="0" err="1" smtClean="0">
                <a:solidFill>
                  <a:srgbClr val="000000"/>
                </a:solidFill>
                <a:latin typeface="Arial" charset="0"/>
                <a:cs typeface="Arial" charset="0"/>
              </a:rPr>
              <a:t>Metabolon</a:t>
            </a:r>
            <a:r>
              <a:rPr lang="en-US" sz="1600" dirty="0" smtClean="0">
                <a:solidFill>
                  <a:srgbClr val="000000"/>
                </a:solidFill>
                <a:latin typeface="Arial" charset="0"/>
                <a:cs typeface="Arial" charset="0"/>
              </a:rPr>
              <a:t> GCMS</a:t>
            </a:r>
            <a:endParaRPr lang="en-US" sz="1600" dirty="0">
              <a:solidFill>
                <a:srgbClr val="000000"/>
              </a:solidFill>
              <a:latin typeface="Arial" charset="0"/>
              <a:cs typeface="Arial" charset="0"/>
            </a:endParaRPr>
          </a:p>
        </p:txBody>
      </p:sp>
      <p:sp>
        <p:nvSpPr>
          <p:cNvPr id="14" name="TextBox 1"/>
          <p:cNvSpPr txBox="1">
            <a:spLocks noChangeArrowheads="1"/>
          </p:cNvSpPr>
          <p:nvPr/>
        </p:nvSpPr>
        <p:spPr bwMode="auto">
          <a:xfrm>
            <a:off x="6400800" y="1600200"/>
            <a:ext cx="2590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dirty="0" smtClean="0">
                <a:solidFill>
                  <a:srgbClr val="000000"/>
                </a:solidFill>
                <a:latin typeface="Arial" charset="0"/>
                <a:cs typeface="Arial" charset="0"/>
              </a:rPr>
              <a:t>Comparison C18-LCMS to Anion Exchange LCMS</a:t>
            </a:r>
            <a:endParaRPr lang="en-US" sz="1600" dirty="0">
              <a:solidFill>
                <a:srgbClr val="000000"/>
              </a:solidFill>
              <a:latin typeface="Arial" charset="0"/>
              <a:cs typeface="Arial" charset="0"/>
            </a:endParaRPr>
          </a:p>
        </p:txBody>
      </p:sp>
    </p:spTree>
    <p:extLst>
      <p:ext uri="{BB962C8B-B14F-4D97-AF65-F5344CB8AC3E}">
        <p14:creationId xmlns:p14="http://schemas.microsoft.com/office/powerpoint/2010/main" val="35530954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5" name="Rectangle 13"/>
          <p:cNvSpPr>
            <a:spLocks noChangeArrowheads="1"/>
          </p:cNvSpPr>
          <p:nvPr/>
        </p:nvSpPr>
        <p:spPr bwMode="auto">
          <a:xfrm>
            <a:off x="9525" y="49530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r>
              <a:rPr lang="ja-JP" altLang="en-US" sz="3400" i="1">
                <a:solidFill>
                  <a:srgbClr val="000000"/>
                </a:solidFill>
                <a:latin typeface="Arial" charset="0"/>
              </a:rPr>
              <a:t>“</a:t>
            </a:r>
            <a:r>
              <a:rPr lang="en-US" altLang="ja-JP" sz="3400" i="1">
                <a:solidFill>
                  <a:srgbClr val="000000"/>
                </a:solidFill>
                <a:latin typeface="Arial" charset="0"/>
              </a:rPr>
              <a:t>Exposome</a:t>
            </a:r>
            <a:r>
              <a:rPr lang="ja-JP" altLang="en-US" sz="3400" i="1">
                <a:solidFill>
                  <a:srgbClr val="000000"/>
                </a:solidFill>
                <a:latin typeface="Arial" charset="0"/>
              </a:rPr>
              <a:t>”</a:t>
            </a:r>
            <a:r>
              <a:rPr lang="en-US" altLang="ja-JP" sz="3400" i="1">
                <a:solidFill>
                  <a:srgbClr val="000000"/>
                </a:solidFill>
                <a:latin typeface="Arial" charset="0"/>
              </a:rPr>
              <a:t> Concept</a:t>
            </a:r>
            <a:endParaRPr lang="en-US" sz="3400" i="1">
              <a:solidFill>
                <a:srgbClr val="000000"/>
              </a:solidFill>
              <a:latin typeface="Arial" charset="0"/>
            </a:endParaRPr>
          </a:p>
        </p:txBody>
      </p:sp>
      <p:sp>
        <p:nvSpPr>
          <p:cNvPr id="82946" name="Text Box 3"/>
          <p:cNvSpPr txBox="1">
            <a:spLocks noChangeArrowheads="1"/>
          </p:cNvSpPr>
          <p:nvPr/>
        </p:nvSpPr>
        <p:spPr bwMode="auto">
          <a:xfrm>
            <a:off x="762000" y="220980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000000"/>
                </a:solidFill>
                <a:latin typeface="Arial" charset="0"/>
              </a:rPr>
              <a:t>Wild defined the </a:t>
            </a:r>
            <a:r>
              <a:rPr lang="ja-JP" altLang="en-US" sz="2000">
                <a:solidFill>
                  <a:srgbClr val="000000"/>
                </a:solidFill>
                <a:latin typeface="Arial" charset="0"/>
              </a:rPr>
              <a:t>“</a:t>
            </a:r>
            <a:r>
              <a:rPr lang="en-US" altLang="ja-JP" sz="2000" b="1">
                <a:solidFill>
                  <a:srgbClr val="000000"/>
                </a:solidFill>
                <a:latin typeface="Arial" charset="0"/>
              </a:rPr>
              <a:t>Exposome</a:t>
            </a:r>
            <a:r>
              <a:rPr lang="ja-JP" altLang="en-US" sz="2000">
                <a:solidFill>
                  <a:srgbClr val="000000"/>
                </a:solidFill>
                <a:latin typeface="Arial" charset="0"/>
              </a:rPr>
              <a:t>”</a:t>
            </a:r>
            <a:r>
              <a:rPr lang="en-US" altLang="ja-JP" sz="2000">
                <a:solidFill>
                  <a:srgbClr val="000000"/>
                </a:solidFill>
                <a:latin typeface="Arial" charset="0"/>
              </a:rPr>
              <a:t> as all exposures from conception onwards, including those from lifestyle, diet and the environment.</a:t>
            </a:r>
            <a:endParaRPr lang="en-US" sz="1800">
              <a:solidFill>
                <a:srgbClr val="000000"/>
              </a:solidFill>
              <a:latin typeface="Arial" charset="0"/>
            </a:endParaRPr>
          </a:p>
        </p:txBody>
      </p:sp>
      <p:grpSp>
        <p:nvGrpSpPr>
          <p:cNvPr id="82947" name="Group 424"/>
          <p:cNvGrpSpPr>
            <a:grpSpLocks/>
          </p:cNvGrpSpPr>
          <p:nvPr/>
        </p:nvGrpSpPr>
        <p:grpSpPr bwMode="auto">
          <a:xfrm>
            <a:off x="576263" y="1581150"/>
            <a:ext cx="7939087" cy="71438"/>
            <a:chOff x="363" y="706"/>
            <a:chExt cx="5001" cy="45"/>
          </a:xfrm>
        </p:grpSpPr>
        <p:grpSp>
          <p:nvGrpSpPr>
            <p:cNvPr id="82953" name="Group 425"/>
            <p:cNvGrpSpPr>
              <a:grpSpLocks/>
            </p:cNvGrpSpPr>
            <p:nvPr/>
          </p:nvGrpSpPr>
          <p:grpSpPr bwMode="auto">
            <a:xfrm>
              <a:off x="363" y="730"/>
              <a:ext cx="2945" cy="21"/>
              <a:chOff x="365" y="742"/>
              <a:chExt cx="2945" cy="21"/>
            </a:xfrm>
          </p:grpSpPr>
          <p:sp>
            <p:nvSpPr>
              <p:cNvPr id="82955"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srgbClr val="000000"/>
                  </a:solidFill>
                </a:endParaRPr>
              </a:p>
            </p:txBody>
          </p:sp>
          <p:sp>
            <p:nvSpPr>
              <p:cNvPr id="82956"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srgbClr val="000000"/>
                  </a:solidFill>
                </a:endParaRPr>
              </a:p>
            </p:txBody>
          </p:sp>
        </p:grpSp>
        <p:sp>
          <p:nvSpPr>
            <p:cNvPr id="82954"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srgbClr val="000000"/>
                </a:solidFill>
              </a:endParaRPr>
            </a:p>
          </p:txBody>
        </p:sp>
      </p:grpSp>
      <p:sp>
        <p:nvSpPr>
          <p:cNvPr id="82948" name="Line 423"/>
          <p:cNvSpPr>
            <a:spLocks noChangeShapeType="1"/>
          </p:cNvSpPr>
          <p:nvPr/>
        </p:nvSpPr>
        <p:spPr bwMode="auto">
          <a:xfrm>
            <a:off x="815975" y="6019800"/>
            <a:ext cx="7366000"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srgbClr val="000000"/>
              </a:solidFill>
            </a:endParaRPr>
          </a:p>
        </p:txBody>
      </p:sp>
      <p:sp>
        <p:nvSpPr>
          <p:cNvPr id="82949" name="Rectangle 1"/>
          <p:cNvSpPr>
            <a:spLocks noChangeArrowheads="1"/>
          </p:cNvSpPr>
          <p:nvPr/>
        </p:nvSpPr>
        <p:spPr bwMode="auto">
          <a:xfrm>
            <a:off x="2362200" y="30480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1800">
                <a:solidFill>
                  <a:srgbClr val="000000"/>
                </a:solidFill>
                <a:latin typeface="Arial" charset="0"/>
              </a:rPr>
              <a:t>Wild (2005) Cancer Epidemiol Biomark Prevent 14:1847 </a:t>
            </a:r>
            <a:endParaRPr lang="en-US" sz="1800">
              <a:solidFill>
                <a:srgbClr val="000000"/>
              </a:solidFill>
            </a:endParaRPr>
          </a:p>
        </p:txBody>
      </p:sp>
      <p:sp>
        <p:nvSpPr>
          <p:cNvPr id="82950" name="Rectangle 1"/>
          <p:cNvSpPr>
            <a:spLocks noChangeArrowheads="1"/>
          </p:cNvSpPr>
          <p:nvPr/>
        </p:nvSpPr>
        <p:spPr bwMode="auto">
          <a:xfrm>
            <a:off x="2784475" y="5192713"/>
            <a:ext cx="4987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a:solidFill>
                  <a:srgbClr val="000000"/>
                </a:solidFill>
                <a:latin typeface="Arial" charset="0"/>
              </a:rPr>
              <a:t>GW Miller &amp; DPJones (2014) Tox Sci 137:1-2 </a:t>
            </a:r>
            <a:endParaRPr lang="en-US" sz="1800">
              <a:solidFill>
                <a:srgbClr val="000000"/>
              </a:solidFill>
            </a:endParaRPr>
          </a:p>
        </p:txBody>
      </p:sp>
      <p:sp>
        <p:nvSpPr>
          <p:cNvPr id="82951" name="Text Box 3"/>
          <p:cNvSpPr txBox="1">
            <a:spLocks noChangeArrowheads="1"/>
          </p:cNvSpPr>
          <p:nvPr/>
        </p:nvSpPr>
        <p:spPr bwMode="auto">
          <a:xfrm>
            <a:off x="762000" y="4321175"/>
            <a:ext cx="7388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a:solidFill>
                  <a:srgbClr val="000000"/>
                </a:solidFill>
                <a:latin typeface="Arial" charset="0"/>
              </a:rPr>
              <a:t>Refined definition</a:t>
            </a:r>
            <a:r>
              <a:rPr lang="en-US" altLang="ja-JP" sz="2000">
                <a:solidFill>
                  <a:srgbClr val="000000"/>
                </a:solidFill>
                <a:latin typeface="Arial" charset="0"/>
              </a:rPr>
              <a:t> includes accumulated </a:t>
            </a:r>
            <a:r>
              <a:rPr lang="en-US" altLang="ja-JP" sz="2000" b="1">
                <a:solidFill>
                  <a:srgbClr val="000000"/>
                </a:solidFill>
                <a:latin typeface="Arial" charset="0"/>
              </a:rPr>
              <a:t>biologic responses to exposure (e.g., mutations, epigenetic changes)</a:t>
            </a:r>
            <a:endParaRPr lang="en-US" sz="1800" b="1">
              <a:solidFill>
                <a:srgbClr val="000000"/>
              </a:solidFill>
              <a:latin typeface="Arial" charset="0"/>
            </a:endParaRPr>
          </a:p>
        </p:txBody>
      </p:sp>
      <p:sp>
        <p:nvSpPr>
          <p:cNvPr id="82952" name="Rectangle 1"/>
          <p:cNvSpPr>
            <a:spLocks noChangeArrowheads="1"/>
          </p:cNvSpPr>
          <p:nvPr/>
        </p:nvSpPr>
        <p:spPr bwMode="auto">
          <a:xfrm>
            <a:off x="457200" y="3810000"/>
            <a:ext cx="498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i="1">
                <a:solidFill>
                  <a:srgbClr val="000000"/>
                </a:solidFill>
                <a:latin typeface="Arial" charset="0"/>
              </a:rPr>
              <a:t>“The Nature of Nuture”</a:t>
            </a:r>
            <a:endParaRPr lang="en-US" sz="2000" i="1">
              <a:solidFill>
                <a:srgbClr val="000000"/>
              </a:solidFill>
            </a:endParaRPr>
          </a:p>
        </p:txBody>
      </p:sp>
    </p:spTree>
    <p:extLst>
      <p:ext uri="{BB962C8B-B14F-4D97-AF65-F5344CB8AC3E}">
        <p14:creationId xmlns:p14="http://schemas.microsoft.com/office/powerpoint/2010/main" val="22372334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1914765" y="10698"/>
            <a:ext cx="3634158" cy="1298379"/>
          </a:xfrm>
          <a:prstGeom prst="rect">
            <a:avLst/>
          </a:prstGeom>
          <a:gradFill flip="none" rotWithShape="1">
            <a:gsLst>
              <a:gs pos="1000">
                <a:srgbClr val="ADE5D8">
                  <a:alpha val="31000"/>
                </a:srgbClr>
              </a:gs>
              <a:gs pos="100000">
                <a:srgbClr val="ADE5D8">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Arial"/>
            </a:endParaRPr>
          </a:p>
        </p:txBody>
      </p:sp>
      <p:sp>
        <p:nvSpPr>
          <p:cNvPr id="84997" name="Line 428"/>
          <p:cNvSpPr>
            <a:spLocks noChangeShapeType="1"/>
          </p:cNvSpPr>
          <p:nvPr/>
        </p:nvSpPr>
        <p:spPr bwMode="auto">
          <a:xfrm rot="5400000" flipV="1">
            <a:off x="4983956" y="650082"/>
            <a:ext cx="1306513" cy="6350"/>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84998" name="Line 428"/>
          <p:cNvSpPr>
            <a:spLocks noChangeShapeType="1"/>
          </p:cNvSpPr>
          <p:nvPr/>
        </p:nvSpPr>
        <p:spPr bwMode="auto">
          <a:xfrm rot="5400000" flipV="1">
            <a:off x="4922043" y="650082"/>
            <a:ext cx="1306513" cy="6350"/>
          </a:xfrm>
          <a:prstGeom prst="line">
            <a:avLst/>
          </a:prstGeom>
          <a:noFill/>
          <a:ln w="12700" cmpd="thinThick">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84999" name="Text Box 7"/>
          <p:cNvSpPr txBox="1">
            <a:spLocks noChangeArrowheads="1"/>
          </p:cNvSpPr>
          <p:nvPr/>
        </p:nvSpPr>
        <p:spPr bwMode="auto">
          <a:xfrm>
            <a:off x="131763" y="5965825"/>
            <a:ext cx="10604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a:solidFill>
                  <a:srgbClr val="000000"/>
                </a:solidFill>
                <a:latin typeface="Times New Roman" charset="0"/>
              </a:rPr>
              <a:t>EMORY</a:t>
            </a:r>
          </a:p>
          <a:p>
            <a:pPr algn="ctr" eaLnBrk="1" hangingPunct="1"/>
            <a:r>
              <a:rPr lang="en-US" sz="700" b="1">
                <a:solidFill>
                  <a:srgbClr val="000000"/>
                </a:solidFill>
                <a:latin typeface="Times New Roman" charset="0"/>
              </a:rPr>
              <a:t>SCHOOL OF</a:t>
            </a:r>
          </a:p>
          <a:p>
            <a:pPr algn="ctr" eaLnBrk="1" hangingPunct="1"/>
            <a:r>
              <a:rPr lang="en-US" sz="900" b="1">
                <a:solidFill>
                  <a:srgbClr val="000000"/>
                </a:solidFill>
                <a:latin typeface="Times New Roman" charset="0"/>
              </a:rPr>
              <a:t>MEDICINE</a:t>
            </a:r>
          </a:p>
        </p:txBody>
      </p:sp>
      <p:sp>
        <p:nvSpPr>
          <p:cNvPr id="46" name="Rectangle 13"/>
          <p:cNvSpPr>
            <a:spLocks noChangeArrowheads="1"/>
          </p:cNvSpPr>
          <p:nvPr/>
        </p:nvSpPr>
        <p:spPr bwMode="auto">
          <a:xfrm>
            <a:off x="736600" y="2057400"/>
            <a:ext cx="741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b="1" dirty="0">
                <a:solidFill>
                  <a:srgbClr val="4BACC6">
                    <a:lumMod val="50000"/>
                  </a:srgbClr>
                </a:solidFill>
                <a:latin typeface="Arial" charset="0"/>
              </a:rPr>
              <a:t>Metabolomics to Sequence the Exposome</a:t>
            </a:r>
            <a:endParaRPr lang="en-US" sz="3200" b="1" dirty="0">
              <a:solidFill>
                <a:srgbClr val="4BACC6">
                  <a:lumMod val="50000"/>
                </a:srgbClr>
              </a:solidFill>
              <a:latin typeface="Arial" charset="0"/>
            </a:endParaRPr>
          </a:p>
        </p:txBody>
      </p:sp>
      <p:pic>
        <p:nvPicPr>
          <p:cNvPr id="85001" name="Picture 12" descr="emory-logo"/>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2250" y="5105400"/>
            <a:ext cx="863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
          <p:cNvSpPr txBox="1">
            <a:spLocks noChangeArrowheads="1"/>
          </p:cNvSpPr>
          <p:nvPr/>
        </p:nvSpPr>
        <p:spPr bwMode="auto">
          <a:xfrm>
            <a:off x="2362200" y="625475"/>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600" cap="all" dirty="0" smtClean="0">
                <a:solidFill>
                  <a:srgbClr val="215968"/>
                </a:solidFill>
                <a:latin typeface="Arial" charset="0"/>
              </a:rPr>
              <a:t>Clinical Biomarkers Laboratory</a:t>
            </a:r>
            <a:endParaRPr lang="en-US" sz="1400" cap="all" dirty="0" smtClean="0">
              <a:solidFill>
                <a:srgbClr val="215968"/>
              </a:solidFill>
              <a:latin typeface="Arial" charset="0"/>
            </a:endParaRPr>
          </a:p>
        </p:txBody>
      </p:sp>
      <p:sp>
        <p:nvSpPr>
          <p:cNvPr id="41" name="Text Box 3"/>
          <p:cNvSpPr txBox="1">
            <a:spLocks noChangeArrowheads="1"/>
          </p:cNvSpPr>
          <p:nvPr/>
        </p:nvSpPr>
        <p:spPr bwMode="auto">
          <a:xfrm>
            <a:off x="2393950" y="152400"/>
            <a:ext cx="2514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1300" cap="all" dirty="0" smtClean="0">
                <a:solidFill>
                  <a:srgbClr val="215968"/>
                </a:solidFill>
                <a:latin typeface="Arial" charset="0"/>
              </a:rPr>
              <a:t>Emory University Department of Medicine</a:t>
            </a:r>
          </a:p>
        </p:txBody>
      </p:sp>
      <p:grpSp>
        <p:nvGrpSpPr>
          <p:cNvPr id="85004" name="Group 424"/>
          <p:cNvGrpSpPr>
            <a:grpSpLocks/>
          </p:cNvGrpSpPr>
          <p:nvPr/>
        </p:nvGrpSpPr>
        <p:grpSpPr bwMode="auto">
          <a:xfrm>
            <a:off x="576263" y="1828800"/>
            <a:ext cx="7939087" cy="71438"/>
            <a:chOff x="363" y="706"/>
            <a:chExt cx="5001" cy="45"/>
          </a:xfrm>
        </p:grpSpPr>
        <p:grpSp>
          <p:nvGrpSpPr>
            <p:cNvPr id="85021" name="Group 425"/>
            <p:cNvGrpSpPr>
              <a:grpSpLocks/>
            </p:cNvGrpSpPr>
            <p:nvPr/>
          </p:nvGrpSpPr>
          <p:grpSpPr bwMode="auto">
            <a:xfrm>
              <a:off x="363" y="730"/>
              <a:ext cx="2945" cy="21"/>
              <a:chOff x="365" y="742"/>
              <a:chExt cx="2945" cy="21"/>
            </a:xfrm>
          </p:grpSpPr>
          <p:sp>
            <p:nvSpPr>
              <p:cNvPr id="85023" name="Line 426"/>
              <p:cNvSpPr>
                <a:spLocks noChangeShapeType="1"/>
              </p:cNvSpPr>
              <p:nvPr/>
            </p:nvSpPr>
            <p:spPr bwMode="auto">
              <a:xfrm>
                <a:off x="365" y="742"/>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85024" name="Line 427"/>
              <p:cNvSpPr>
                <a:spLocks noChangeShapeType="1"/>
              </p:cNvSpPr>
              <p:nvPr/>
            </p:nvSpPr>
            <p:spPr bwMode="auto">
              <a:xfrm>
                <a:off x="365" y="763"/>
                <a:ext cx="2945" cy="0"/>
              </a:xfrm>
              <a:prstGeom prst="line">
                <a:avLst/>
              </a:prstGeom>
              <a:noFill/>
              <a:ln w="76200">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grpSp>
        <p:sp>
          <p:nvSpPr>
            <p:cNvPr id="85022" name="Line 428"/>
            <p:cNvSpPr>
              <a:spLocks noChangeShapeType="1"/>
            </p:cNvSpPr>
            <p:nvPr/>
          </p:nvSpPr>
          <p:spPr bwMode="auto">
            <a:xfrm>
              <a:off x="363" y="706"/>
              <a:ext cx="5001" cy="0"/>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en-US">
                <a:solidFill>
                  <a:prstClr val="black"/>
                </a:solidFill>
              </a:endParaRPr>
            </a:p>
          </p:txBody>
        </p:sp>
      </p:grpSp>
      <p:sp>
        <p:nvSpPr>
          <p:cNvPr id="85005" name="Line 423"/>
          <p:cNvSpPr>
            <a:spLocks noChangeShapeType="1"/>
          </p:cNvSpPr>
          <p:nvPr/>
        </p:nvSpPr>
        <p:spPr bwMode="auto">
          <a:xfrm>
            <a:off x="1524000" y="5635625"/>
            <a:ext cx="6432550" cy="3175"/>
          </a:xfrm>
          <a:prstGeom prst="line">
            <a:avLst/>
          </a:prstGeom>
          <a:noFill/>
          <a:ln w="9525">
            <a:solidFill>
              <a:srgbClr val="7C1440"/>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prstClr val="black"/>
              </a:solidFill>
            </a:endParaRPr>
          </a:p>
        </p:txBody>
      </p:sp>
      <p:sp>
        <p:nvSpPr>
          <p:cNvPr id="27" name="Text Box 3"/>
          <p:cNvSpPr txBox="1">
            <a:spLocks noChangeArrowheads="1"/>
          </p:cNvSpPr>
          <p:nvPr/>
        </p:nvSpPr>
        <p:spPr bwMode="auto">
          <a:xfrm>
            <a:off x="381000" y="2514600"/>
            <a:ext cx="861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b="1" dirty="0" smtClean="0">
                <a:solidFill>
                  <a:srgbClr val="4BACC6">
                    <a:lumMod val="50000"/>
                  </a:srgbClr>
                </a:solidFill>
                <a:latin typeface="Arial" charset="0"/>
              </a:rPr>
              <a:t>Experts concur that the human </a:t>
            </a:r>
            <a:r>
              <a:rPr lang="en-US" sz="1600" b="1" dirty="0" err="1" smtClean="0">
                <a:solidFill>
                  <a:srgbClr val="4BACC6">
                    <a:lumMod val="50000"/>
                  </a:srgbClr>
                </a:solidFill>
                <a:latin typeface="Arial" charset="0"/>
              </a:rPr>
              <a:t>metabolome</a:t>
            </a:r>
            <a:r>
              <a:rPr lang="en-US" sz="1600" b="1" dirty="0" smtClean="0">
                <a:solidFill>
                  <a:srgbClr val="4BACC6">
                    <a:lumMod val="50000"/>
                  </a:srgbClr>
                </a:solidFill>
                <a:latin typeface="Arial" charset="0"/>
              </a:rPr>
              <a:t> includes &gt;1,000,000 low MW chemicals</a:t>
            </a:r>
          </a:p>
        </p:txBody>
      </p:sp>
      <p:grpSp>
        <p:nvGrpSpPr>
          <p:cNvPr id="85007" name="Group 1"/>
          <p:cNvGrpSpPr>
            <a:grpSpLocks/>
          </p:cNvGrpSpPr>
          <p:nvPr/>
        </p:nvGrpSpPr>
        <p:grpSpPr bwMode="auto">
          <a:xfrm>
            <a:off x="2716213" y="2971800"/>
            <a:ext cx="4751387" cy="2473325"/>
            <a:chOff x="2653632" y="2971800"/>
            <a:chExt cx="4751136" cy="2472154"/>
          </a:xfrm>
        </p:grpSpPr>
        <p:sp>
          <p:nvSpPr>
            <p:cNvPr id="28" name="Text Box 3"/>
            <p:cNvSpPr txBox="1">
              <a:spLocks noChangeArrowheads="1"/>
            </p:cNvSpPr>
            <p:nvPr/>
          </p:nvSpPr>
          <p:spPr bwMode="auto">
            <a:xfrm>
              <a:off x="3199703" y="2971800"/>
              <a:ext cx="2897034" cy="33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dirty="0" smtClean="0">
                  <a:solidFill>
                    <a:srgbClr val="4BACC6">
                      <a:lumMod val="50000"/>
                    </a:srgbClr>
                  </a:solidFill>
                  <a:latin typeface="Arial" charset="0"/>
                </a:rPr>
                <a:t>40 nutrients</a:t>
              </a:r>
            </a:p>
          </p:txBody>
        </p:sp>
        <p:sp>
          <p:nvSpPr>
            <p:cNvPr id="29" name="Text Box 3"/>
            <p:cNvSpPr txBox="1">
              <a:spLocks noChangeArrowheads="1"/>
            </p:cNvSpPr>
            <p:nvPr/>
          </p:nvSpPr>
          <p:spPr bwMode="auto">
            <a:xfrm>
              <a:off x="2971115" y="3276456"/>
              <a:ext cx="3430406" cy="33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dirty="0" smtClean="0">
                  <a:solidFill>
                    <a:srgbClr val="4BACC6">
                      <a:lumMod val="50000"/>
                    </a:srgbClr>
                  </a:solidFill>
                  <a:latin typeface="Arial" charset="0"/>
                </a:rPr>
                <a:t>2000 intermediary metabolites</a:t>
              </a:r>
            </a:p>
          </p:txBody>
        </p:sp>
        <p:sp>
          <p:nvSpPr>
            <p:cNvPr id="30" name="Text Box 3"/>
            <p:cNvSpPr txBox="1">
              <a:spLocks noChangeArrowheads="1"/>
            </p:cNvSpPr>
            <p:nvPr/>
          </p:nvSpPr>
          <p:spPr bwMode="auto">
            <a:xfrm>
              <a:off x="2666331" y="3581111"/>
              <a:ext cx="2897034" cy="33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dirty="0" smtClean="0">
                  <a:solidFill>
                    <a:srgbClr val="4BACC6">
                      <a:lumMod val="50000"/>
                    </a:srgbClr>
                  </a:solidFill>
                  <a:latin typeface="Arial" charset="0"/>
                </a:rPr>
                <a:t>200,000 food constituents</a:t>
              </a:r>
            </a:p>
          </p:txBody>
        </p:sp>
        <p:sp>
          <p:nvSpPr>
            <p:cNvPr id="31" name="Text Box 3"/>
            <p:cNvSpPr txBox="1">
              <a:spLocks noChangeArrowheads="1"/>
            </p:cNvSpPr>
            <p:nvPr/>
          </p:nvSpPr>
          <p:spPr bwMode="auto">
            <a:xfrm>
              <a:off x="2680618" y="3885767"/>
              <a:ext cx="2895447" cy="33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dirty="0" smtClean="0">
                  <a:solidFill>
                    <a:srgbClr val="4BACC6">
                      <a:lumMod val="50000"/>
                    </a:srgbClr>
                  </a:solidFill>
                  <a:latin typeface="Arial" charset="0"/>
                </a:rPr>
                <a:t>200,000 peptides</a:t>
              </a:r>
            </a:p>
          </p:txBody>
        </p:sp>
        <p:sp>
          <p:nvSpPr>
            <p:cNvPr id="32" name="Text Box 3"/>
            <p:cNvSpPr txBox="1">
              <a:spLocks noChangeArrowheads="1"/>
            </p:cNvSpPr>
            <p:nvPr/>
          </p:nvSpPr>
          <p:spPr bwMode="auto">
            <a:xfrm>
              <a:off x="2680618" y="4190423"/>
              <a:ext cx="2895447" cy="33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dirty="0" smtClean="0">
                  <a:solidFill>
                    <a:srgbClr val="4BACC6">
                      <a:lumMod val="50000"/>
                    </a:srgbClr>
                  </a:solidFill>
                  <a:latin typeface="Arial" charset="0"/>
                </a:rPr>
                <a:t>500,000 lipids</a:t>
              </a:r>
            </a:p>
          </p:txBody>
        </p:sp>
        <p:sp>
          <p:nvSpPr>
            <p:cNvPr id="33" name="Text Box 3"/>
            <p:cNvSpPr txBox="1">
              <a:spLocks noChangeArrowheads="1"/>
            </p:cNvSpPr>
            <p:nvPr/>
          </p:nvSpPr>
          <p:spPr bwMode="auto">
            <a:xfrm>
              <a:off x="2666331" y="4495078"/>
              <a:ext cx="3582798" cy="339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dirty="0" smtClean="0">
                  <a:solidFill>
                    <a:srgbClr val="4BACC6">
                      <a:lumMod val="50000"/>
                    </a:srgbClr>
                  </a:solidFill>
                  <a:latin typeface="Arial" charset="0"/>
                </a:rPr>
                <a:t>100,000 </a:t>
              </a:r>
              <a:r>
                <a:rPr lang="en-US" sz="1600" dirty="0" err="1" smtClean="0">
                  <a:solidFill>
                    <a:srgbClr val="4BACC6">
                      <a:lumMod val="50000"/>
                    </a:srgbClr>
                  </a:solidFill>
                  <a:latin typeface="Arial" charset="0"/>
                </a:rPr>
                <a:t>microbiome</a:t>
              </a:r>
              <a:r>
                <a:rPr lang="en-US" sz="1600" dirty="0" smtClean="0">
                  <a:solidFill>
                    <a:srgbClr val="4BACC6">
                      <a:lumMod val="50000"/>
                    </a:srgbClr>
                  </a:solidFill>
                  <a:latin typeface="Arial" charset="0"/>
                </a:rPr>
                <a:t> metabolites</a:t>
              </a:r>
            </a:p>
          </p:txBody>
        </p:sp>
        <p:sp>
          <p:nvSpPr>
            <p:cNvPr id="34" name="Text Box 3"/>
            <p:cNvSpPr txBox="1">
              <a:spLocks noChangeArrowheads="1"/>
            </p:cNvSpPr>
            <p:nvPr/>
          </p:nvSpPr>
          <p:spPr bwMode="auto">
            <a:xfrm>
              <a:off x="2756814" y="4801321"/>
              <a:ext cx="4647954" cy="33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dirty="0" smtClean="0">
                  <a:solidFill>
                    <a:srgbClr val="4BACC6">
                      <a:lumMod val="50000"/>
                    </a:srgbClr>
                  </a:solidFill>
                  <a:latin typeface="Arial" charset="0"/>
                </a:rPr>
                <a:t>10,000 drugs and drug </a:t>
              </a:r>
              <a:r>
                <a:rPr lang="en-US" sz="1600" dirty="0" err="1" smtClean="0">
                  <a:solidFill>
                    <a:srgbClr val="4BACC6">
                      <a:lumMod val="50000"/>
                    </a:srgbClr>
                  </a:solidFill>
                  <a:latin typeface="Arial" charset="0"/>
                </a:rPr>
                <a:t>metaboites</a:t>
              </a:r>
              <a:endParaRPr lang="en-US" sz="1600" dirty="0" smtClean="0">
                <a:solidFill>
                  <a:srgbClr val="4BACC6">
                    <a:lumMod val="50000"/>
                  </a:srgbClr>
                </a:solidFill>
                <a:latin typeface="Arial" charset="0"/>
              </a:endParaRPr>
            </a:p>
          </p:txBody>
        </p:sp>
        <p:sp>
          <p:nvSpPr>
            <p:cNvPr id="35" name="Text Box 3"/>
            <p:cNvSpPr txBox="1">
              <a:spLocks noChangeArrowheads="1"/>
            </p:cNvSpPr>
            <p:nvPr/>
          </p:nvSpPr>
          <p:spPr bwMode="auto">
            <a:xfrm>
              <a:off x="2653632" y="5105977"/>
              <a:ext cx="4495563" cy="33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600" dirty="0" smtClean="0">
                  <a:solidFill>
                    <a:srgbClr val="4BACC6">
                      <a:lumMod val="50000"/>
                    </a:srgbClr>
                  </a:solidFill>
                  <a:latin typeface="Arial" charset="0"/>
                </a:rPr>
                <a:t>100,000 environmental chemicals &amp; metabolites</a:t>
              </a:r>
            </a:p>
          </p:txBody>
        </p:sp>
      </p:grpSp>
      <p:sp>
        <p:nvSpPr>
          <p:cNvPr id="43" name="Text Box 3"/>
          <p:cNvSpPr txBox="1">
            <a:spLocks noChangeArrowheads="1"/>
          </p:cNvSpPr>
          <p:nvPr/>
        </p:nvSpPr>
        <p:spPr bwMode="auto">
          <a:xfrm>
            <a:off x="2133600" y="5830888"/>
            <a:ext cx="617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b="1" dirty="0" smtClean="0">
                <a:solidFill>
                  <a:srgbClr val="4BACC6">
                    <a:lumMod val="50000"/>
                  </a:srgbClr>
                </a:solidFill>
                <a:latin typeface="Arial" charset="0"/>
              </a:rPr>
              <a:t>The magnitude of the </a:t>
            </a:r>
            <a:r>
              <a:rPr lang="en-US" sz="2000" b="1" dirty="0" err="1" smtClean="0">
                <a:solidFill>
                  <a:srgbClr val="4BACC6">
                    <a:lumMod val="50000"/>
                  </a:srgbClr>
                </a:solidFill>
                <a:latin typeface="Arial" charset="0"/>
              </a:rPr>
              <a:t>metabolome</a:t>
            </a:r>
            <a:r>
              <a:rPr lang="en-US" sz="2000" b="1" dirty="0" smtClean="0">
                <a:solidFill>
                  <a:srgbClr val="4BACC6">
                    <a:lumMod val="50000"/>
                  </a:srgbClr>
                </a:solidFill>
                <a:latin typeface="Arial" charset="0"/>
              </a:rPr>
              <a:t> emphasizes the need for new analytic strategies</a:t>
            </a:r>
          </a:p>
        </p:txBody>
      </p:sp>
      <p:grpSp>
        <p:nvGrpSpPr>
          <p:cNvPr id="37" name="Group 36"/>
          <p:cNvGrpSpPr/>
          <p:nvPr/>
        </p:nvGrpSpPr>
        <p:grpSpPr>
          <a:xfrm>
            <a:off x="5715000" y="0"/>
            <a:ext cx="3136900" cy="1241425"/>
            <a:chOff x="5715000" y="228600"/>
            <a:chExt cx="3136900" cy="1241425"/>
          </a:xfrm>
        </p:grpSpPr>
        <p:sp>
          <p:nvSpPr>
            <p:cNvPr id="38" name="Line 427"/>
            <p:cNvSpPr>
              <a:spLocks noChangeShapeType="1"/>
            </p:cNvSpPr>
            <p:nvPr/>
          </p:nvSpPr>
          <p:spPr bwMode="auto">
            <a:xfrm>
              <a:off x="6213475" y="685800"/>
              <a:ext cx="2208213" cy="20638"/>
            </a:xfrm>
            <a:prstGeom prst="line">
              <a:avLst/>
            </a:prstGeom>
            <a:noFill/>
            <a:ln w="38100">
              <a:solidFill>
                <a:srgbClr val="1F7C7B"/>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en-US">
                <a:solidFill>
                  <a:srgbClr val="1F7C7B"/>
                </a:solidFill>
              </a:endParaRPr>
            </a:p>
          </p:txBody>
        </p:sp>
        <p:sp>
          <p:nvSpPr>
            <p:cNvPr id="39" name="TextBox 52"/>
            <p:cNvSpPr txBox="1">
              <a:spLocks noChangeArrowheads="1"/>
            </p:cNvSpPr>
            <p:nvPr/>
          </p:nvSpPr>
          <p:spPr bwMode="auto">
            <a:xfrm>
              <a:off x="5715000" y="228600"/>
              <a:ext cx="313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smtClean="0">
                  <a:solidFill>
                    <a:srgbClr val="1F7C7B"/>
                  </a:solidFill>
                  <a:latin typeface="Arial" charset="0"/>
                  <a:cs typeface="Arial" charset="0"/>
                </a:rPr>
                <a:t>June 5, 2014</a:t>
              </a:r>
              <a:endParaRPr lang="en-US" sz="2000" dirty="0">
                <a:solidFill>
                  <a:srgbClr val="1F7C7B"/>
                </a:solidFill>
                <a:latin typeface="Arial" charset="0"/>
                <a:cs typeface="Arial" charset="0"/>
              </a:endParaRPr>
            </a:p>
          </p:txBody>
        </p:sp>
        <p:sp>
          <p:nvSpPr>
            <p:cNvPr id="40" name="TextBox 52"/>
            <p:cNvSpPr txBox="1">
              <a:spLocks noChangeArrowheads="1"/>
            </p:cNvSpPr>
            <p:nvPr/>
          </p:nvSpPr>
          <p:spPr bwMode="auto">
            <a:xfrm>
              <a:off x="5715000" y="762000"/>
              <a:ext cx="313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1F7C7B"/>
                  </a:solidFill>
                  <a:latin typeface="Arial" charset="0"/>
                  <a:cs typeface="Arial" charset="0"/>
                </a:rPr>
                <a:t>UAB Metabolomics Workshop</a:t>
              </a:r>
            </a:p>
          </p:txBody>
        </p:sp>
      </p:grpSp>
    </p:spTree>
    <p:extLst>
      <p:ext uri="{BB962C8B-B14F-4D97-AF65-F5344CB8AC3E}">
        <p14:creationId xmlns:p14="http://schemas.microsoft.com/office/powerpoint/2010/main" val="25557868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75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4495800" y="5334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50000"/>
                  </a:srgbClr>
                </a:solidFill>
                <a:latin typeface="Arial" charset="0"/>
              </a:rPr>
              <a:t>Dad</a:t>
            </a:r>
            <a:r>
              <a:rPr lang="en-US" sz="2000" dirty="0" smtClean="0">
                <a:solidFill>
                  <a:srgbClr val="4BACC6">
                    <a:lumMod val="50000"/>
                  </a:srgbClr>
                </a:solidFill>
                <a:latin typeface="Arial" charset="0"/>
              </a:rPr>
              <a:t>: “What did you do at school today?”</a:t>
            </a:r>
          </a:p>
        </p:txBody>
      </p:sp>
      <p:sp>
        <p:nvSpPr>
          <p:cNvPr id="6" name="Text Box 3"/>
          <p:cNvSpPr txBox="1">
            <a:spLocks noChangeArrowheads="1"/>
          </p:cNvSpPr>
          <p:nvPr/>
        </p:nvSpPr>
        <p:spPr bwMode="auto">
          <a:xfrm>
            <a:off x="4495800" y="1501775"/>
            <a:ext cx="4010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50000"/>
                  </a:srgbClr>
                </a:solidFill>
                <a:latin typeface="Arial" charset="0"/>
              </a:rPr>
              <a:t>Chris</a:t>
            </a:r>
            <a:r>
              <a:rPr lang="en-US" sz="2000" dirty="0" smtClean="0">
                <a:solidFill>
                  <a:srgbClr val="4BACC6">
                    <a:lumMod val="50000"/>
                  </a:srgbClr>
                </a:solidFill>
                <a:latin typeface="Arial" charset="0"/>
              </a:rPr>
              <a:t>: “We learned how to count to 2 million.”</a:t>
            </a:r>
          </a:p>
        </p:txBody>
      </p:sp>
    </p:spTree>
    <p:extLst>
      <p:ext uri="{BB962C8B-B14F-4D97-AF65-F5344CB8AC3E}">
        <p14:creationId xmlns:p14="http://schemas.microsoft.com/office/powerpoint/2010/main" val="11489444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75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4495800" y="5334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50000"/>
                  </a:srgbClr>
                </a:solidFill>
                <a:latin typeface="Arial" charset="0"/>
              </a:rPr>
              <a:t>Dad</a:t>
            </a:r>
            <a:r>
              <a:rPr lang="en-US" sz="2000" dirty="0" smtClean="0">
                <a:solidFill>
                  <a:srgbClr val="4BACC6">
                    <a:lumMod val="50000"/>
                  </a:srgbClr>
                </a:solidFill>
                <a:latin typeface="Arial" charset="0"/>
              </a:rPr>
              <a:t>: “What did you do at school today?”</a:t>
            </a:r>
          </a:p>
        </p:txBody>
      </p:sp>
      <p:sp>
        <p:nvSpPr>
          <p:cNvPr id="6" name="Text Box 3"/>
          <p:cNvSpPr txBox="1">
            <a:spLocks noChangeArrowheads="1"/>
          </p:cNvSpPr>
          <p:nvPr/>
        </p:nvSpPr>
        <p:spPr bwMode="auto">
          <a:xfrm>
            <a:off x="4495800" y="1501775"/>
            <a:ext cx="4010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50000"/>
                  </a:srgbClr>
                </a:solidFill>
                <a:latin typeface="Arial" charset="0"/>
              </a:rPr>
              <a:t>Chris</a:t>
            </a:r>
            <a:r>
              <a:rPr lang="en-US" sz="2000" dirty="0" smtClean="0">
                <a:solidFill>
                  <a:srgbClr val="4BACC6">
                    <a:lumMod val="50000"/>
                  </a:srgbClr>
                </a:solidFill>
                <a:latin typeface="Arial" charset="0"/>
              </a:rPr>
              <a:t>: “We learned how to count to 2 million.”</a:t>
            </a:r>
          </a:p>
        </p:txBody>
      </p:sp>
      <p:sp>
        <p:nvSpPr>
          <p:cNvPr id="7" name="Text Box 3"/>
          <p:cNvSpPr txBox="1">
            <a:spLocks noChangeArrowheads="1"/>
          </p:cNvSpPr>
          <p:nvPr/>
        </p:nvSpPr>
        <p:spPr bwMode="auto">
          <a:xfrm>
            <a:off x="4495800" y="24384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50000"/>
                  </a:srgbClr>
                </a:solidFill>
                <a:latin typeface="Arial" charset="0"/>
              </a:rPr>
              <a:t>Dad (Obviously impressed)</a:t>
            </a:r>
            <a:r>
              <a:rPr lang="en-US" sz="2000" dirty="0" smtClean="0">
                <a:solidFill>
                  <a:srgbClr val="4BACC6">
                    <a:lumMod val="50000"/>
                  </a:srgbClr>
                </a:solidFill>
                <a:latin typeface="Arial" charset="0"/>
              </a:rPr>
              <a:t>: “Wow.  How do you do that?”</a:t>
            </a:r>
          </a:p>
        </p:txBody>
      </p:sp>
    </p:spTree>
    <p:extLst>
      <p:ext uri="{BB962C8B-B14F-4D97-AF65-F5344CB8AC3E}">
        <p14:creationId xmlns:p14="http://schemas.microsoft.com/office/powerpoint/2010/main" val="14548677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75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4495800" y="5334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75000"/>
                  </a:srgbClr>
                </a:solidFill>
                <a:latin typeface="Arial" charset="0"/>
              </a:rPr>
              <a:t>Dad</a:t>
            </a:r>
            <a:r>
              <a:rPr lang="en-US" sz="2000" dirty="0" smtClean="0">
                <a:solidFill>
                  <a:srgbClr val="4BACC6">
                    <a:lumMod val="75000"/>
                  </a:srgbClr>
                </a:solidFill>
                <a:latin typeface="Arial" charset="0"/>
              </a:rPr>
              <a:t>: “What did you do at school today?”</a:t>
            </a:r>
          </a:p>
        </p:txBody>
      </p:sp>
      <p:sp>
        <p:nvSpPr>
          <p:cNvPr id="6" name="Text Box 3"/>
          <p:cNvSpPr txBox="1">
            <a:spLocks noChangeArrowheads="1"/>
          </p:cNvSpPr>
          <p:nvPr/>
        </p:nvSpPr>
        <p:spPr bwMode="auto">
          <a:xfrm>
            <a:off x="4495800" y="1501775"/>
            <a:ext cx="4010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75000"/>
                  </a:srgbClr>
                </a:solidFill>
                <a:latin typeface="Arial" charset="0"/>
              </a:rPr>
              <a:t>Chris</a:t>
            </a:r>
            <a:r>
              <a:rPr lang="en-US" sz="2000" dirty="0" smtClean="0">
                <a:solidFill>
                  <a:srgbClr val="4BACC6">
                    <a:lumMod val="75000"/>
                  </a:srgbClr>
                </a:solidFill>
                <a:latin typeface="Arial" charset="0"/>
              </a:rPr>
              <a:t>: “We learned how to count to 2 million.”</a:t>
            </a:r>
          </a:p>
        </p:txBody>
      </p:sp>
      <p:sp>
        <p:nvSpPr>
          <p:cNvPr id="7" name="Text Box 3"/>
          <p:cNvSpPr txBox="1">
            <a:spLocks noChangeArrowheads="1"/>
          </p:cNvSpPr>
          <p:nvPr/>
        </p:nvSpPr>
        <p:spPr bwMode="auto">
          <a:xfrm>
            <a:off x="4495800" y="2438400"/>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2000" i="1" dirty="0" smtClean="0">
                <a:solidFill>
                  <a:srgbClr val="4BACC6">
                    <a:lumMod val="75000"/>
                  </a:srgbClr>
                </a:solidFill>
                <a:latin typeface="Arial" charset="0"/>
              </a:rPr>
              <a:t>Dad (Obviously impressed)</a:t>
            </a:r>
            <a:r>
              <a:rPr lang="en-US" sz="2000" dirty="0" smtClean="0">
                <a:solidFill>
                  <a:srgbClr val="4BACC6">
                    <a:lumMod val="75000"/>
                  </a:srgbClr>
                </a:solidFill>
                <a:latin typeface="Arial" charset="0"/>
              </a:rPr>
              <a:t>: “Wow.  How do you do that?”</a:t>
            </a:r>
          </a:p>
        </p:txBody>
      </p:sp>
      <p:sp>
        <p:nvSpPr>
          <p:cNvPr id="88069" name="Text Box 3"/>
          <p:cNvSpPr txBox="1">
            <a:spLocks noChangeArrowheads="1"/>
          </p:cNvSpPr>
          <p:nvPr/>
        </p:nvSpPr>
        <p:spPr bwMode="auto">
          <a:xfrm>
            <a:off x="4495800" y="3482975"/>
            <a:ext cx="4010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i="1">
                <a:solidFill>
                  <a:prstClr val="black"/>
                </a:solidFill>
                <a:latin typeface="Arial" charset="0"/>
              </a:rPr>
              <a:t>Chris</a:t>
            </a:r>
            <a:r>
              <a:rPr lang="en-US" sz="2000">
                <a:solidFill>
                  <a:prstClr val="black"/>
                </a:solidFill>
                <a:latin typeface="Arial" charset="0"/>
              </a:rPr>
              <a:t>: “One million….two million.”</a:t>
            </a:r>
          </a:p>
        </p:txBody>
      </p:sp>
    </p:spTree>
    <p:extLst>
      <p:ext uri="{BB962C8B-B14F-4D97-AF65-F5344CB8AC3E}">
        <p14:creationId xmlns:p14="http://schemas.microsoft.com/office/powerpoint/2010/main" val="40218198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_Figures_EncSus_0111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
      <a:dk1>
        <a:srgbClr val="808080"/>
      </a:dk1>
      <a:lt1>
        <a:srgbClr val="FFFFFF"/>
      </a:lt1>
      <a:dk2>
        <a:srgbClr val="000066"/>
      </a:dk2>
      <a:lt2>
        <a:srgbClr val="FFFF00"/>
      </a:lt2>
      <a:accent1>
        <a:srgbClr val="003399"/>
      </a:accent1>
      <a:accent2>
        <a:srgbClr val="9966FF"/>
      </a:accent2>
      <a:accent3>
        <a:srgbClr val="AAAAB8"/>
      </a:accent3>
      <a:accent4>
        <a:srgbClr val="DADADA"/>
      </a:accent4>
      <a:accent5>
        <a:srgbClr val="AAADCA"/>
      </a:accent5>
      <a:accent6>
        <a:srgbClr val="8A5CE7"/>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Figures_EncSus_0111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6_Figures_EncSus_0111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Figures_EncSus_0111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Figures_EncSus_0111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Figures_EncSus_0111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Figures_EncSus_0111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17259</TotalTime>
  <Words>3023</Words>
  <Application>Microsoft Macintosh PowerPoint</Application>
  <PresentationFormat>On-screen Show (4:3)</PresentationFormat>
  <Paragraphs>417</Paragraphs>
  <Slides>49</Slides>
  <Notes>15</Notes>
  <HiddenSlides>0</HiddenSlides>
  <MMClips>0</MMClips>
  <ScaleCrop>false</ScaleCrop>
  <HeadingPairs>
    <vt:vector size="4" baseType="variant">
      <vt:variant>
        <vt:lpstr>Theme</vt:lpstr>
      </vt:variant>
      <vt:variant>
        <vt:i4>21</vt:i4>
      </vt:variant>
      <vt:variant>
        <vt:lpstr>Slide Titles</vt:lpstr>
      </vt:variant>
      <vt:variant>
        <vt:i4>49</vt:i4>
      </vt:variant>
    </vt:vector>
  </HeadingPairs>
  <TitlesOfParts>
    <vt:vector size="70" baseType="lpstr">
      <vt:lpstr>4_Figures_EncSus_011111</vt:lpstr>
      <vt:lpstr>5_Office Theme</vt:lpstr>
      <vt:lpstr>1_Figures_EncSus_011111</vt:lpstr>
      <vt:lpstr>Office Theme</vt:lpstr>
      <vt:lpstr>5_Figures_EncSus_011111</vt:lpstr>
      <vt:lpstr>2_Office Theme</vt:lpstr>
      <vt:lpstr>1_Office Theme</vt:lpstr>
      <vt:lpstr>6_Office Theme</vt:lpstr>
      <vt:lpstr>2_Figures_EncSus_011111</vt:lpstr>
      <vt:lpstr>7_Office Theme</vt:lpstr>
      <vt:lpstr>Default Design</vt:lpstr>
      <vt:lpstr>8_Office Theme</vt:lpstr>
      <vt:lpstr>10_Office Theme</vt:lpstr>
      <vt:lpstr>4_Office Theme</vt:lpstr>
      <vt:lpstr>4_Profile</vt:lpstr>
      <vt:lpstr>3_Figures_EncSus_011111</vt:lpstr>
      <vt:lpstr>6_Figures_EncSus_011111</vt:lpstr>
      <vt:lpstr>9_Office Theme</vt:lpstr>
      <vt:lpstr>3_Office Theme</vt:lpstr>
      <vt:lpstr>7_Figures_EncSus_011111</vt:lpstr>
      <vt:lpstr>11_Office Theme</vt:lpstr>
      <vt:lpstr>PowerPoint Presentation</vt:lpstr>
      <vt:lpstr>PowerPoint Presentation</vt:lpstr>
      <vt:lpstr>Proportion of cancer deaths attributed to various environmental factors (Doll and Peto)</vt:lpstr>
      <vt:lpstr>Healthy longevity is limited by morbidity  Risk is a combination of genomics and exposures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xMSanalyzer data for 174 serum samples (K Uppal et al BMC:Bioinformatics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Hierarchical clustering using 45 samples (19 Control vs 26 AMD) and 16 differentially expressed metabolites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Pathway enrichment analysis using MetaCore</vt:lpstr>
      <vt:lpstr>Acetylcholine biosynthesis and metabolism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Tufts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kpenne01</dc:creator>
  <cp:lastModifiedBy>Dean Jones</cp:lastModifiedBy>
  <cp:revision>355</cp:revision>
  <dcterms:created xsi:type="dcterms:W3CDTF">2011-10-12T10:54:29Z</dcterms:created>
  <dcterms:modified xsi:type="dcterms:W3CDTF">2014-06-05T14:58:13Z</dcterms:modified>
</cp:coreProperties>
</file>